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34"/>
  </p:notesMasterIdLst>
  <p:handoutMasterIdLst>
    <p:handoutMasterId r:id="rId35"/>
  </p:handoutMasterIdLst>
  <p:sldIdLst>
    <p:sldId id="279" r:id="rId2"/>
    <p:sldId id="289" r:id="rId3"/>
    <p:sldId id="290" r:id="rId4"/>
    <p:sldId id="257" r:id="rId5"/>
    <p:sldId id="280" r:id="rId6"/>
    <p:sldId id="271" r:id="rId7"/>
    <p:sldId id="272" r:id="rId8"/>
    <p:sldId id="258" r:id="rId9"/>
    <p:sldId id="259" r:id="rId10"/>
    <p:sldId id="281" r:id="rId11"/>
    <p:sldId id="260" r:id="rId12"/>
    <p:sldId id="282" r:id="rId13"/>
    <p:sldId id="262" r:id="rId14"/>
    <p:sldId id="261" r:id="rId15"/>
    <p:sldId id="263" r:id="rId16"/>
    <p:sldId id="283" r:id="rId17"/>
    <p:sldId id="284" r:id="rId18"/>
    <p:sldId id="264" r:id="rId19"/>
    <p:sldId id="265" r:id="rId20"/>
    <p:sldId id="275" r:id="rId21"/>
    <p:sldId id="266" r:id="rId22"/>
    <p:sldId id="267" r:id="rId23"/>
    <p:sldId id="268" r:id="rId24"/>
    <p:sldId id="269" r:id="rId25"/>
    <p:sldId id="270" r:id="rId26"/>
    <p:sldId id="285" r:id="rId27"/>
    <p:sldId id="273" r:id="rId28"/>
    <p:sldId id="287" r:id="rId29"/>
    <p:sldId id="274" r:id="rId30"/>
    <p:sldId id="288" r:id="rId31"/>
    <p:sldId id="276" r:id="rId32"/>
    <p:sldId id="291" r:id="rId3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Gill Sans MT" pitchFamily="34" charset="0"/>
        <a:ea typeface="MS PGothic" pitchFamily="34" charset="-128"/>
        <a:cs typeface="+mn-cs"/>
      </a:defRPr>
    </a:lvl1pPr>
    <a:lvl2pPr marL="457200" algn="l" rtl="0" fontAlgn="base">
      <a:spcBef>
        <a:spcPct val="0"/>
      </a:spcBef>
      <a:spcAft>
        <a:spcPct val="0"/>
      </a:spcAft>
      <a:defRPr kern="1200">
        <a:solidFill>
          <a:schemeClr val="tx1"/>
        </a:solidFill>
        <a:latin typeface="Gill Sans MT" pitchFamily="34" charset="0"/>
        <a:ea typeface="MS PGothic" pitchFamily="34" charset="-128"/>
        <a:cs typeface="+mn-cs"/>
      </a:defRPr>
    </a:lvl2pPr>
    <a:lvl3pPr marL="914400" algn="l" rtl="0" fontAlgn="base">
      <a:spcBef>
        <a:spcPct val="0"/>
      </a:spcBef>
      <a:spcAft>
        <a:spcPct val="0"/>
      </a:spcAft>
      <a:defRPr kern="1200">
        <a:solidFill>
          <a:schemeClr val="tx1"/>
        </a:solidFill>
        <a:latin typeface="Gill Sans MT" pitchFamily="34" charset="0"/>
        <a:ea typeface="MS PGothic" pitchFamily="34" charset="-128"/>
        <a:cs typeface="+mn-cs"/>
      </a:defRPr>
    </a:lvl3pPr>
    <a:lvl4pPr marL="1371600" algn="l" rtl="0" fontAlgn="base">
      <a:spcBef>
        <a:spcPct val="0"/>
      </a:spcBef>
      <a:spcAft>
        <a:spcPct val="0"/>
      </a:spcAft>
      <a:defRPr kern="1200">
        <a:solidFill>
          <a:schemeClr val="tx1"/>
        </a:solidFill>
        <a:latin typeface="Gill Sans MT" pitchFamily="34" charset="0"/>
        <a:ea typeface="MS PGothic" pitchFamily="34" charset="-128"/>
        <a:cs typeface="+mn-cs"/>
      </a:defRPr>
    </a:lvl4pPr>
    <a:lvl5pPr marL="1828800" algn="l" rtl="0" fontAlgn="base">
      <a:spcBef>
        <a:spcPct val="0"/>
      </a:spcBef>
      <a:spcAft>
        <a:spcPct val="0"/>
      </a:spcAft>
      <a:defRPr kern="1200">
        <a:solidFill>
          <a:schemeClr val="tx1"/>
        </a:solidFill>
        <a:latin typeface="Gill Sans MT" pitchFamily="34" charset="0"/>
        <a:ea typeface="MS PGothic" pitchFamily="34" charset="-128"/>
        <a:cs typeface="+mn-cs"/>
      </a:defRPr>
    </a:lvl5pPr>
    <a:lvl6pPr marL="2286000" algn="l" defTabSz="914400" rtl="0" eaLnBrk="1" latinLnBrk="0" hangingPunct="1">
      <a:defRPr kern="1200">
        <a:solidFill>
          <a:schemeClr val="tx1"/>
        </a:solidFill>
        <a:latin typeface="Gill Sans MT" pitchFamily="34" charset="0"/>
        <a:ea typeface="MS PGothic" pitchFamily="34" charset="-128"/>
        <a:cs typeface="+mn-cs"/>
      </a:defRPr>
    </a:lvl6pPr>
    <a:lvl7pPr marL="2743200" algn="l" defTabSz="914400" rtl="0" eaLnBrk="1" latinLnBrk="0" hangingPunct="1">
      <a:defRPr kern="1200">
        <a:solidFill>
          <a:schemeClr val="tx1"/>
        </a:solidFill>
        <a:latin typeface="Gill Sans MT" pitchFamily="34" charset="0"/>
        <a:ea typeface="MS PGothic" pitchFamily="34" charset="-128"/>
        <a:cs typeface="+mn-cs"/>
      </a:defRPr>
    </a:lvl7pPr>
    <a:lvl8pPr marL="3200400" algn="l" defTabSz="914400" rtl="0" eaLnBrk="1" latinLnBrk="0" hangingPunct="1">
      <a:defRPr kern="1200">
        <a:solidFill>
          <a:schemeClr val="tx1"/>
        </a:solidFill>
        <a:latin typeface="Gill Sans MT" pitchFamily="34" charset="0"/>
        <a:ea typeface="MS PGothic" pitchFamily="34" charset="-128"/>
        <a:cs typeface="+mn-cs"/>
      </a:defRPr>
    </a:lvl8pPr>
    <a:lvl9pPr marL="3657600" algn="l" defTabSz="914400" rtl="0" eaLnBrk="1" latinLnBrk="0" hangingPunct="1">
      <a:defRPr kern="1200">
        <a:solidFill>
          <a:schemeClr val="tx1"/>
        </a:solidFill>
        <a:latin typeface="Gill Sans MT" pitchFamily="34"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2" d="100"/>
          <a:sy n="72" d="100"/>
        </p:scale>
        <p:origin x="-456" y="6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pitchFamily="34" charset="0"/>
              </a:defRPr>
            </a:lvl1pPr>
          </a:lstStyle>
          <a:p>
            <a:fld id="{2C4F8B73-77FF-4A72-AB47-A7D7953E1AD1}" type="datetimeFigureOut">
              <a:rPr lang="en-US"/>
              <a:pPr/>
              <a:t>2/14/2014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itchFamily="34" charset="0"/>
              </a:defRPr>
            </a:lvl1pPr>
          </a:lstStyle>
          <a:p>
            <a:fld id="{7F3C8744-7048-48B4-9929-C17978F8E062}" type="slidenum">
              <a:rPr lang="en-US"/>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pitchFamily="34" charset="0"/>
              </a:defRPr>
            </a:lvl1pPr>
          </a:lstStyle>
          <a:p>
            <a:fld id="{A463454A-710B-4D33-973A-21F6655533BF}" type="datetimeFigureOut">
              <a:rPr lang="en-US"/>
              <a:pPr/>
              <a:t>2/14/2014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itchFamily="34" charset="0"/>
              </a:defRPr>
            </a:lvl1pPr>
          </a:lstStyle>
          <a:p>
            <a:fld id="{783D4DE6-3FF7-47F5-84B3-9CB5A8532F11}" type="slidenum">
              <a:rPr lang="en-US"/>
              <a:pPr/>
              <a:t>‹#›</a:t>
            </a:fld>
            <a:endParaRPr lang="en-US"/>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MS PGothic" pitchFamily="34" charset="-128"/>
        <a:cs typeface="ＭＳ Ｐゴシック" charset="0"/>
      </a:defRPr>
    </a:lvl1pPr>
    <a:lvl2pPr marL="457200" algn="l" rtl="0" eaLnBrk="0" fontAlgn="base" hangingPunct="0">
      <a:spcBef>
        <a:spcPct val="30000"/>
      </a:spcBef>
      <a:spcAft>
        <a:spcPct val="0"/>
      </a:spcAft>
      <a:defRPr sz="1200" kern="1200">
        <a:solidFill>
          <a:schemeClr val="tx1"/>
        </a:solidFill>
        <a:latin typeface="+mn-lt"/>
        <a:ea typeface="MS PGothic" pitchFamily="34" charset="-128"/>
        <a:cs typeface="+mn-cs"/>
      </a:defRPr>
    </a:lvl2pPr>
    <a:lvl3pPr marL="914400" algn="l" rtl="0" eaLnBrk="0" fontAlgn="base" hangingPunct="0">
      <a:spcBef>
        <a:spcPct val="30000"/>
      </a:spcBef>
      <a:spcAft>
        <a:spcPct val="0"/>
      </a:spcAft>
      <a:defRPr sz="1200" kern="1200">
        <a:solidFill>
          <a:schemeClr val="tx1"/>
        </a:solidFill>
        <a:latin typeface="+mn-lt"/>
        <a:ea typeface="MS PGothic" pitchFamily="34" charset="-128"/>
        <a:cs typeface="+mn-cs"/>
      </a:defRPr>
    </a:lvl3pPr>
    <a:lvl4pPr marL="1371600" algn="l" rtl="0" eaLnBrk="0" fontAlgn="base" hangingPunct="0">
      <a:spcBef>
        <a:spcPct val="30000"/>
      </a:spcBef>
      <a:spcAft>
        <a:spcPct val="0"/>
      </a:spcAft>
      <a:defRPr sz="1200" kern="1200">
        <a:solidFill>
          <a:schemeClr val="tx1"/>
        </a:solidFill>
        <a:latin typeface="+mn-lt"/>
        <a:ea typeface="MS PGothic" pitchFamily="34" charset="-128"/>
        <a:cs typeface="+mn-cs"/>
      </a:defRPr>
    </a:lvl4pPr>
    <a:lvl5pPr marL="1828800" algn="l" rtl="0" eaLnBrk="0" fontAlgn="base" hangingPunct="0">
      <a:spcBef>
        <a:spcPct val="30000"/>
      </a:spcBef>
      <a:spcAft>
        <a:spcPct val="0"/>
      </a:spcAft>
      <a:defRPr sz="1200" kern="1200">
        <a:solidFill>
          <a:schemeClr val="tx1"/>
        </a:solidFill>
        <a:latin typeface="+mn-lt"/>
        <a:ea typeface="MS PGothic"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p:nvPr/>
        </p:nvSpPr>
        <p:spPr>
          <a:xfrm>
            <a:off x="904875" y="3648075"/>
            <a:ext cx="73152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Rectangle 4"/>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5"/>
          <p:cNvSpPr/>
          <p:nvPr/>
        </p:nvSpPr>
        <p:spPr>
          <a:xfrm>
            <a:off x="904875" y="3648075"/>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tangle 6"/>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Title 7"/>
          <p:cNvSpPr>
            <a:spLocks noGrp="1"/>
          </p:cNvSpPr>
          <p:nvPr>
            <p:ph type="ctrTitle"/>
          </p:nvPr>
        </p:nvSpPr>
        <p:spPr>
          <a:xfrm>
            <a:off x="1219200" y="3886200"/>
            <a:ext cx="6858000" cy="990600"/>
          </a:xfrm>
        </p:spPr>
        <p:txBody>
          <a:bodyPr anchor="t"/>
          <a:lstStyle>
            <a:lvl1pPr algn="r">
              <a:defRPr sz="3200">
                <a:solidFill>
                  <a:schemeClr val="tx1"/>
                </a:solidFill>
              </a:defRPr>
            </a:lvl1pPr>
          </a:lstStyle>
          <a:p>
            <a:r>
              <a:rPr lang="en-US" smtClean="0"/>
              <a:t>Click to edit Master title style</a:t>
            </a:r>
            <a:endParaRPr lang="en-US"/>
          </a:p>
        </p:txBody>
      </p:sp>
      <p:sp>
        <p:nvSpPr>
          <p:cNvPr id="9" name="Subtitle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10" name="Date Placeholder 27"/>
          <p:cNvSpPr>
            <a:spLocks noGrp="1"/>
          </p:cNvSpPr>
          <p:nvPr>
            <p:ph type="dt" sz="half" idx="10"/>
          </p:nvPr>
        </p:nvSpPr>
        <p:spPr>
          <a:xfrm>
            <a:off x="6400800" y="6354763"/>
            <a:ext cx="2286000" cy="366712"/>
          </a:xfrm>
        </p:spPr>
        <p:txBody>
          <a:bodyPr/>
          <a:lstStyle>
            <a:lvl1pPr>
              <a:defRPr/>
            </a:lvl1pPr>
          </a:lstStyle>
          <a:p>
            <a:fld id="{2BCEAB34-9A74-4419-B14D-75604272A776}" type="datetime1">
              <a:rPr lang="en-US"/>
              <a:pPr/>
              <a:t>2/14/2014</a:t>
            </a:fld>
            <a:endParaRPr lang="en-US"/>
          </a:p>
        </p:txBody>
      </p:sp>
      <p:sp>
        <p:nvSpPr>
          <p:cNvPr id="11" name="Footer Placeholder 16"/>
          <p:cNvSpPr>
            <a:spLocks noGrp="1"/>
          </p:cNvSpPr>
          <p:nvPr>
            <p:ph type="ftr" sz="quarter" idx="11"/>
          </p:nvPr>
        </p:nvSpPr>
        <p:spPr>
          <a:xfrm>
            <a:off x="2898775" y="6354763"/>
            <a:ext cx="3475038" cy="366712"/>
          </a:xfrm>
        </p:spPr>
        <p:txBody>
          <a:bodyPr/>
          <a:lstStyle>
            <a:lvl1pPr>
              <a:defRPr/>
            </a:lvl1pPr>
          </a:lstStyle>
          <a:p>
            <a:pPr>
              <a:defRPr/>
            </a:pPr>
            <a:r>
              <a:rPr lang="en-US"/>
              <a:t>CT Common Core Algebra 1 Unit 4</a:t>
            </a:r>
            <a:endParaRPr lang="en-US" dirty="0"/>
          </a:p>
        </p:txBody>
      </p:sp>
      <p:sp>
        <p:nvSpPr>
          <p:cNvPr id="12" name="Slide Number Placeholder 28"/>
          <p:cNvSpPr>
            <a:spLocks noGrp="1"/>
          </p:cNvSpPr>
          <p:nvPr>
            <p:ph type="sldNum" sz="quarter" idx="12"/>
          </p:nvPr>
        </p:nvSpPr>
        <p:spPr>
          <a:xfrm>
            <a:off x="1216025" y="6354763"/>
            <a:ext cx="1219200" cy="366712"/>
          </a:xfrm>
        </p:spPr>
        <p:txBody>
          <a:bodyPr/>
          <a:lstStyle>
            <a:lvl1pPr>
              <a:defRPr/>
            </a:lvl1pPr>
          </a:lstStyle>
          <a:p>
            <a:fld id="{A08DF3CE-2642-442F-A1E2-2CCC23DE05B1}"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fld id="{1F29A352-77B4-4D4A-8B77-45FC9FE2B93E}" type="datetime1">
              <a:rPr lang="en-US"/>
              <a:pPr/>
              <a:t>2/14/2014</a:t>
            </a:fld>
            <a:endParaRPr lang="en-US"/>
          </a:p>
        </p:txBody>
      </p:sp>
      <p:sp>
        <p:nvSpPr>
          <p:cNvPr id="5" name="Footer Placeholder 2"/>
          <p:cNvSpPr>
            <a:spLocks noGrp="1"/>
          </p:cNvSpPr>
          <p:nvPr>
            <p:ph type="ftr" sz="quarter" idx="11"/>
          </p:nvPr>
        </p:nvSpPr>
        <p:spPr/>
        <p:txBody>
          <a:bodyPr/>
          <a:lstStyle>
            <a:lvl1pPr>
              <a:defRPr/>
            </a:lvl1pPr>
          </a:lstStyle>
          <a:p>
            <a:pPr>
              <a:defRPr/>
            </a:pPr>
            <a:r>
              <a:rPr lang="en-US"/>
              <a:t>CT Common Core Algebra 1 Unit 4</a:t>
            </a:r>
            <a:endParaRPr lang="en-US" dirty="0"/>
          </a:p>
        </p:txBody>
      </p:sp>
      <p:sp>
        <p:nvSpPr>
          <p:cNvPr id="6" name="Slide Number Placeholder 22"/>
          <p:cNvSpPr>
            <a:spLocks noGrp="1"/>
          </p:cNvSpPr>
          <p:nvPr>
            <p:ph type="sldNum" sz="quarter" idx="12"/>
          </p:nvPr>
        </p:nvSpPr>
        <p:spPr/>
        <p:txBody>
          <a:bodyPr/>
          <a:lstStyle>
            <a:lvl1pPr>
              <a:defRPr/>
            </a:lvl1pPr>
          </a:lstStyle>
          <a:p>
            <a:fld id="{0508D08E-56CF-4C3E-9529-13A2CCC14BDE}"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Straight Connector 10"/>
          <p:cNvSpPr>
            <a:spLocks noChangeShapeType="1"/>
          </p:cNvSpPr>
          <p:nvPr/>
        </p:nvSpPr>
        <p:spPr bwMode="auto">
          <a:xfrm>
            <a:off x="457200" y="6353175"/>
            <a:ext cx="8229600" cy="0"/>
          </a:xfrm>
          <a:prstGeom prst="line">
            <a:avLst/>
          </a:prstGeom>
          <a:noFill/>
          <a:ln w="9525">
            <a:solidFill>
              <a:schemeClr val="accent2"/>
            </a:solidFill>
            <a:prstDash val="dash"/>
            <a:round/>
            <a:headEnd/>
            <a:tailEnd/>
          </a:ln>
        </p:spPr>
        <p:txBody>
          <a:bodyPr/>
          <a:lstStyle/>
          <a:p>
            <a:endParaRPr lang="en-US"/>
          </a:p>
        </p:txBody>
      </p:sp>
      <p:sp>
        <p:nvSpPr>
          <p:cNvPr id="5" name="Isosceles Triangle 4"/>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Straight Connector 14"/>
          <p:cNvSpPr>
            <a:spLocks noChangeShapeType="1"/>
          </p:cNvSpPr>
          <p:nvPr/>
        </p:nvSpPr>
        <p:spPr bwMode="auto">
          <a:xfrm rot="5400000">
            <a:off x="3630612" y="3201988"/>
            <a:ext cx="5851525" cy="0"/>
          </a:xfrm>
          <a:prstGeom prst="line">
            <a:avLst/>
          </a:prstGeom>
          <a:noFill/>
          <a:ln w="9525">
            <a:solidFill>
              <a:schemeClr val="accent2"/>
            </a:solidFill>
            <a:prstDash val="dash"/>
            <a:round/>
            <a:headEnd/>
            <a:tailEnd/>
          </a:ln>
        </p:spPr>
        <p:txBody>
          <a:bodyPr/>
          <a:lstStyle/>
          <a:p>
            <a:endParaRPr lang="en-US"/>
          </a:p>
        </p:txBody>
      </p:sp>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fld id="{36F2981B-6499-469D-A2B2-BE1027BADD46}" type="datetime1">
              <a:rPr lang="en-US"/>
              <a:pPr/>
              <a:t>2/14/2014</a:t>
            </a:fld>
            <a:endParaRPr lang="en-US"/>
          </a:p>
        </p:txBody>
      </p:sp>
      <p:sp>
        <p:nvSpPr>
          <p:cNvPr id="8" name="Footer Placeholder 4"/>
          <p:cNvSpPr>
            <a:spLocks noGrp="1"/>
          </p:cNvSpPr>
          <p:nvPr>
            <p:ph type="ftr" sz="quarter" idx="11"/>
          </p:nvPr>
        </p:nvSpPr>
        <p:spPr/>
        <p:txBody>
          <a:bodyPr/>
          <a:lstStyle>
            <a:lvl1pPr>
              <a:defRPr/>
            </a:lvl1pPr>
          </a:lstStyle>
          <a:p>
            <a:pPr>
              <a:defRPr/>
            </a:pPr>
            <a:r>
              <a:rPr lang="en-US"/>
              <a:t>CT Common Core Algebra 1 Unit 4</a:t>
            </a:r>
            <a:endParaRPr lang="en-US" dirty="0"/>
          </a:p>
        </p:txBody>
      </p:sp>
      <p:sp>
        <p:nvSpPr>
          <p:cNvPr id="9" name="Slide Number Placeholder 5"/>
          <p:cNvSpPr>
            <a:spLocks noGrp="1"/>
          </p:cNvSpPr>
          <p:nvPr>
            <p:ph type="sldNum" sz="quarter" idx="12"/>
          </p:nvPr>
        </p:nvSpPr>
        <p:spPr/>
        <p:txBody>
          <a:bodyPr/>
          <a:lstStyle>
            <a:lvl1pPr>
              <a:defRPr/>
            </a:lvl1pPr>
          </a:lstStyle>
          <a:p>
            <a:fld id="{D1D9BA56-3128-4BA5-9C74-82BA63C29BE4}"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8" name="Content Placeholder 7"/>
          <p:cNvSpPr>
            <a:spLocks noGrp="1"/>
          </p:cNvSpPr>
          <p:nvPr>
            <p:ph sz="quarter" idx="1"/>
          </p:nvPr>
        </p:nvSpPr>
        <p:spPr>
          <a:xfrm>
            <a:off x="457200" y="1219200"/>
            <a:ext cx="8229600"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fld id="{7C6A8975-5D81-48E0-B18E-60823780A257}" type="datetime1">
              <a:rPr lang="en-US"/>
              <a:pPr/>
              <a:t>2/14/2014</a:t>
            </a:fld>
            <a:endParaRPr lang="en-US"/>
          </a:p>
        </p:txBody>
      </p:sp>
      <p:sp>
        <p:nvSpPr>
          <p:cNvPr id="5" name="Footer Placeholder 2"/>
          <p:cNvSpPr>
            <a:spLocks noGrp="1"/>
          </p:cNvSpPr>
          <p:nvPr>
            <p:ph type="ftr" sz="quarter" idx="11"/>
          </p:nvPr>
        </p:nvSpPr>
        <p:spPr/>
        <p:txBody>
          <a:bodyPr/>
          <a:lstStyle>
            <a:lvl1pPr>
              <a:defRPr/>
            </a:lvl1pPr>
          </a:lstStyle>
          <a:p>
            <a:pPr>
              <a:defRPr/>
            </a:pPr>
            <a:r>
              <a:rPr lang="en-US"/>
              <a:t>CT Common Core Algebra 1 Unit 4</a:t>
            </a:r>
            <a:endParaRPr lang="en-US" dirty="0"/>
          </a:p>
        </p:txBody>
      </p:sp>
      <p:sp>
        <p:nvSpPr>
          <p:cNvPr id="6" name="Slide Number Placeholder 22"/>
          <p:cNvSpPr>
            <a:spLocks noGrp="1"/>
          </p:cNvSpPr>
          <p:nvPr>
            <p:ph type="sldNum" sz="quarter" idx="12"/>
          </p:nvPr>
        </p:nvSpPr>
        <p:spPr/>
        <p:txBody>
          <a:bodyPr/>
          <a:lstStyle>
            <a:lvl1pPr>
              <a:defRPr/>
            </a:lvl1pPr>
          </a:lstStyle>
          <a:p>
            <a:fld id="{9A5CEECA-1FEE-47B8-B388-BC36A37C40C5}"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4" name="Rectangle 3"/>
          <p:cNvSpPr/>
          <p:nvPr/>
        </p:nvSpPr>
        <p:spPr>
          <a:xfrm>
            <a:off x="914400" y="2819400"/>
            <a:ext cx="73152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Rectangle 4"/>
          <p:cNvSpPr/>
          <p:nvPr/>
        </p:nvSpPr>
        <p:spPr>
          <a:xfrm>
            <a:off x="914400" y="2819400"/>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1219200" y="2971800"/>
            <a:ext cx="6858000" cy="1066800"/>
          </a:xfrm>
        </p:spPr>
        <p:txBody>
          <a:bodyPr anchor="t"/>
          <a:lstStyle>
            <a:lvl1pPr algn="r">
              <a:buNone/>
              <a:defRPr sz="3200" b="0" cap="none" baseline="0"/>
            </a:lvl1pPr>
          </a:lstStyle>
          <a:p>
            <a:r>
              <a:rPr lang="en-US" smtClean="0"/>
              <a:t>Click to edit Master title style</a:t>
            </a:r>
            <a:endParaRPr lang="en-US"/>
          </a:p>
        </p:txBody>
      </p:sp>
      <p:sp>
        <p:nvSpPr>
          <p:cNvPr id="3" name="Text Placeholder 2"/>
          <p:cNvSpPr>
            <a:spLocks noGrp="1"/>
          </p:cNvSpPr>
          <p:nvPr>
            <p:ph type="body" idx="1"/>
          </p:nvPr>
        </p:nvSpPr>
        <p:spPr>
          <a:xfrm>
            <a:off x="1295400" y="4267200"/>
            <a:ext cx="6781800" cy="1143000"/>
          </a:xfrm>
        </p:spPr>
        <p:txBody>
          <a:bodyPr/>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6" name="Date Placeholder 3"/>
          <p:cNvSpPr>
            <a:spLocks noGrp="1"/>
          </p:cNvSpPr>
          <p:nvPr>
            <p:ph type="dt" sz="half" idx="10"/>
          </p:nvPr>
        </p:nvSpPr>
        <p:spPr>
          <a:xfrm>
            <a:off x="6400800" y="6354763"/>
            <a:ext cx="2286000" cy="366712"/>
          </a:xfrm>
        </p:spPr>
        <p:txBody>
          <a:bodyPr/>
          <a:lstStyle>
            <a:lvl1pPr>
              <a:defRPr/>
            </a:lvl1pPr>
          </a:lstStyle>
          <a:p>
            <a:fld id="{E4F28350-7FC4-45DE-A735-F1517833DA22}" type="datetime1">
              <a:rPr lang="en-US"/>
              <a:pPr/>
              <a:t>2/14/2014</a:t>
            </a:fld>
            <a:endParaRPr lang="en-US"/>
          </a:p>
        </p:txBody>
      </p:sp>
      <p:sp>
        <p:nvSpPr>
          <p:cNvPr id="7" name="Footer Placeholder 4"/>
          <p:cNvSpPr>
            <a:spLocks noGrp="1"/>
          </p:cNvSpPr>
          <p:nvPr>
            <p:ph type="ftr" sz="quarter" idx="11"/>
          </p:nvPr>
        </p:nvSpPr>
        <p:spPr>
          <a:xfrm>
            <a:off x="2898775" y="6354763"/>
            <a:ext cx="3475038" cy="366712"/>
          </a:xfrm>
        </p:spPr>
        <p:txBody>
          <a:bodyPr/>
          <a:lstStyle>
            <a:lvl1pPr>
              <a:defRPr/>
            </a:lvl1pPr>
          </a:lstStyle>
          <a:p>
            <a:pPr>
              <a:defRPr/>
            </a:pPr>
            <a:r>
              <a:rPr lang="en-US"/>
              <a:t>CT Common Core Algebra 1 Unit 4</a:t>
            </a:r>
            <a:endParaRPr lang="en-US" dirty="0"/>
          </a:p>
        </p:txBody>
      </p:sp>
      <p:sp>
        <p:nvSpPr>
          <p:cNvPr id="8" name="Slide Number Placeholder 5"/>
          <p:cNvSpPr>
            <a:spLocks noGrp="1"/>
          </p:cNvSpPr>
          <p:nvPr>
            <p:ph type="sldNum" sz="quarter" idx="12"/>
          </p:nvPr>
        </p:nvSpPr>
        <p:spPr>
          <a:xfrm>
            <a:off x="1069975" y="6354763"/>
            <a:ext cx="1520825" cy="366712"/>
          </a:xfrm>
        </p:spPr>
        <p:txBody>
          <a:bodyPr/>
          <a:lstStyle>
            <a:lvl1pPr>
              <a:defRPr/>
            </a:lvl1pPr>
          </a:lstStyle>
          <a:p>
            <a:fld id="{22DF2B7A-B0FE-4700-ADA9-0E0C29BDEE9E}" type="slidenum">
              <a:rPr lang="en-US"/>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lang="en-US" smtClean="0"/>
              <a:t>Click to edit Master title style</a:t>
            </a:r>
            <a:endParaRPr lang="en-US"/>
          </a:p>
        </p:txBody>
      </p:sp>
      <p:sp>
        <p:nvSpPr>
          <p:cNvPr id="9" name="Content Placeholder 8"/>
          <p:cNvSpPr>
            <a:spLocks noGrp="1"/>
          </p:cNvSpPr>
          <p:nvPr>
            <p:ph sz="quarter" idx="1"/>
          </p:nvPr>
        </p:nvSpPr>
        <p:spPr>
          <a:xfrm>
            <a:off x="457200" y="1219200"/>
            <a:ext cx="4041648"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2"/>
          </p:nvPr>
        </p:nvSpPr>
        <p:spPr>
          <a:xfrm>
            <a:off x="4632198" y="1216152"/>
            <a:ext cx="4041648"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fld id="{5BAE4E4D-253D-4A25-960B-D2085A7BCC9D}" type="datetime1">
              <a:rPr lang="en-US"/>
              <a:pPr/>
              <a:t>2/14/2014</a:t>
            </a:fld>
            <a:endParaRPr lang="en-US"/>
          </a:p>
        </p:txBody>
      </p:sp>
      <p:sp>
        <p:nvSpPr>
          <p:cNvPr id="6" name="Footer Placeholder 2"/>
          <p:cNvSpPr>
            <a:spLocks noGrp="1"/>
          </p:cNvSpPr>
          <p:nvPr>
            <p:ph type="ftr" sz="quarter" idx="11"/>
          </p:nvPr>
        </p:nvSpPr>
        <p:spPr/>
        <p:txBody>
          <a:bodyPr/>
          <a:lstStyle>
            <a:lvl1pPr>
              <a:defRPr/>
            </a:lvl1pPr>
          </a:lstStyle>
          <a:p>
            <a:pPr>
              <a:defRPr/>
            </a:pPr>
            <a:r>
              <a:rPr lang="en-US"/>
              <a:t>CT Common Core Algebra 1 Unit 4</a:t>
            </a:r>
            <a:endParaRPr lang="en-US" dirty="0"/>
          </a:p>
        </p:txBody>
      </p:sp>
      <p:sp>
        <p:nvSpPr>
          <p:cNvPr id="7" name="Slide Number Placeholder 22"/>
          <p:cNvSpPr>
            <a:spLocks noGrp="1"/>
          </p:cNvSpPr>
          <p:nvPr>
            <p:ph type="sldNum" sz="quarter" idx="12"/>
          </p:nvPr>
        </p:nvSpPr>
        <p:spPr/>
        <p:txBody>
          <a:bodyPr/>
          <a:lstStyle>
            <a:lvl1pPr>
              <a:defRPr/>
            </a:lvl1pPr>
          </a:lstStyle>
          <a:p>
            <a:fld id="{2482F428-7275-482E-80C7-A8E39E2CC359}"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285875"/>
            <a:ext cx="4040188" cy="685800"/>
          </a:xfrm>
          <a:noFill/>
          <a:ln>
            <a:noFill/>
          </a:ln>
        </p:spPr>
        <p:txBody>
          <a:bodyPr anchor="b">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anchor="b"/>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11" name="Content Placeholder 10"/>
          <p:cNvSpPr>
            <a:spLocks noGrp="1"/>
          </p:cNvSpPr>
          <p:nvPr>
            <p:ph sz="quarter" idx="2"/>
          </p:nvPr>
        </p:nvSpPr>
        <p:spPr>
          <a:xfrm>
            <a:off x="457200" y="2133600"/>
            <a:ext cx="40386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quarter" idx="4"/>
          </p:nvPr>
        </p:nvSpPr>
        <p:spPr>
          <a:xfrm>
            <a:off x="4648200" y="2133600"/>
            <a:ext cx="40386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13"/>
          <p:cNvSpPr>
            <a:spLocks noGrp="1"/>
          </p:cNvSpPr>
          <p:nvPr>
            <p:ph type="dt" sz="half" idx="10"/>
          </p:nvPr>
        </p:nvSpPr>
        <p:spPr/>
        <p:txBody>
          <a:bodyPr/>
          <a:lstStyle>
            <a:lvl1pPr>
              <a:defRPr/>
            </a:lvl1pPr>
          </a:lstStyle>
          <a:p>
            <a:fld id="{E9B396C6-3E37-47A8-9787-896B617CF692}" type="datetime1">
              <a:rPr lang="en-US"/>
              <a:pPr/>
              <a:t>2/14/2014</a:t>
            </a:fld>
            <a:endParaRPr lang="en-US"/>
          </a:p>
        </p:txBody>
      </p:sp>
      <p:sp>
        <p:nvSpPr>
          <p:cNvPr id="8" name="Footer Placeholder 2"/>
          <p:cNvSpPr>
            <a:spLocks noGrp="1"/>
          </p:cNvSpPr>
          <p:nvPr>
            <p:ph type="ftr" sz="quarter" idx="11"/>
          </p:nvPr>
        </p:nvSpPr>
        <p:spPr/>
        <p:txBody>
          <a:bodyPr/>
          <a:lstStyle>
            <a:lvl1pPr>
              <a:defRPr/>
            </a:lvl1pPr>
          </a:lstStyle>
          <a:p>
            <a:pPr>
              <a:defRPr/>
            </a:pPr>
            <a:r>
              <a:rPr lang="en-US"/>
              <a:t>CT Common Core Algebra 1 Unit 4</a:t>
            </a:r>
            <a:endParaRPr lang="en-US" dirty="0"/>
          </a:p>
        </p:txBody>
      </p:sp>
      <p:sp>
        <p:nvSpPr>
          <p:cNvPr id="9" name="Slide Number Placeholder 22"/>
          <p:cNvSpPr>
            <a:spLocks noGrp="1"/>
          </p:cNvSpPr>
          <p:nvPr>
            <p:ph type="sldNum" sz="quarter" idx="12"/>
          </p:nvPr>
        </p:nvSpPr>
        <p:spPr/>
        <p:txBody>
          <a:bodyPr/>
          <a:lstStyle>
            <a:lvl1pPr>
              <a:defRPr/>
            </a:lvl1pPr>
          </a:lstStyle>
          <a:p>
            <a:fld id="{A7B114EC-2C08-4021-8D97-7FE4915A0FFC}"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Isosceles Triangle 2"/>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457200" y="228600"/>
            <a:ext cx="8229600" cy="914400"/>
          </a:xfrm>
        </p:spPr>
        <p:txBody>
          <a:bodyPr/>
          <a:lstStyle/>
          <a:p>
            <a:r>
              <a:rPr lang="en-US" smtClean="0"/>
              <a:t>Click to edit Master title style</a:t>
            </a:r>
            <a:endParaRPr lang="en-US"/>
          </a:p>
        </p:txBody>
      </p:sp>
      <p:sp>
        <p:nvSpPr>
          <p:cNvPr id="4" name="Date Placeholder 2"/>
          <p:cNvSpPr>
            <a:spLocks noGrp="1"/>
          </p:cNvSpPr>
          <p:nvPr>
            <p:ph type="dt" sz="half" idx="10"/>
          </p:nvPr>
        </p:nvSpPr>
        <p:spPr/>
        <p:txBody>
          <a:bodyPr/>
          <a:lstStyle>
            <a:lvl1pPr>
              <a:defRPr/>
            </a:lvl1pPr>
          </a:lstStyle>
          <a:p>
            <a:fld id="{AECEB05E-1401-4978-AE42-7155E407F940}" type="datetime1">
              <a:rPr lang="en-US"/>
              <a:pPr/>
              <a:t>2/14/2014</a:t>
            </a:fld>
            <a:endParaRPr lang="en-US"/>
          </a:p>
        </p:txBody>
      </p:sp>
      <p:sp>
        <p:nvSpPr>
          <p:cNvPr id="5" name="Footer Placeholder 3"/>
          <p:cNvSpPr>
            <a:spLocks noGrp="1"/>
          </p:cNvSpPr>
          <p:nvPr>
            <p:ph type="ftr" sz="quarter" idx="11"/>
          </p:nvPr>
        </p:nvSpPr>
        <p:spPr/>
        <p:txBody>
          <a:bodyPr/>
          <a:lstStyle>
            <a:lvl1pPr>
              <a:defRPr/>
            </a:lvl1pPr>
          </a:lstStyle>
          <a:p>
            <a:pPr>
              <a:defRPr/>
            </a:pPr>
            <a:r>
              <a:rPr lang="en-US"/>
              <a:t>CT Common Core Algebra 1 Unit 4</a:t>
            </a:r>
            <a:endParaRPr lang="en-US" dirty="0"/>
          </a:p>
        </p:txBody>
      </p:sp>
      <p:sp>
        <p:nvSpPr>
          <p:cNvPr id="6" name="Slide Number Placeholder 4"/>
          <p:cNvSpPr>
            <a:spLocks noGrp="1"/>
          </p:cNvSpPr>
          <p:nvPr>
            <p:ph type="sldNum" sz="quarter" idx="12"/>
          </p:nvPr>
        </p:nvSpPr>
        <p:spPr/>
        <p:txBody>
          <a:bodyPr/>
          <a:lstStyle>
            <a:lvl1pPr>
              <a:defRPr/>
            </a:lvl1pPr>
          </a:lstStyle>
          <a:p>
            <a:fld id="{73673EA1-C083-4B60-AD4F-4CD00B98D1FE}"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Straight Connector 10"/>
          <p:cNvSpPr>
            <a:spLocks noChangeShapeType="1"/>
          </p:cNvSpPr>
          <p:nvPr/>
        </p:nvSpPr>
        <p:spPr bwMode="auto">
          <a:xfrm>
            <a:off x="457200" y="6353175"/>
            <a:ext cx="8229600" cy="0"/>
          </a:xfrm>
          <a:prstGeom prst="line">
            <a:avLst/>
          </a:prstGeom>
          <a:noFill/>
          <a:ln w="9525">
            <a:solidFill>
              <a:schemeClr val="accent2"/>
            </a:solidFill>
            <a:prstDash val="dash"/>
            <a:round/>
            <a:headEnd/>
            <a:tailEnd/>
          </a:ln>
        </p:spPr>
        <p:txBody>
          <a:bodyPr/>
          <a:lstStyle/>
          <a:p>
            <a:endParaRPr lang="en-US"/>
          </a:p>
        </p:txBody>
      </p:sp>
      <p:sp>
        <p:nvSpPr>
          <p:cNvPr id="3" name="Isosceles Triangle 2"/>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 name="Date Placeholder 1"/>
          <p:cNvSpPr>
            <a:spLocks noGrp="1"/>
          </p:cNvSpPr>
          <p:nvPr>
            <p:ph type="dt" sz="half" idx="10"/>
          </p:nvPr>
        </p:nvSpPr>
        <p:spPr/>
        <p:txBody>
          <a:bodyPr/>
          <a:lstStyle>
            <a:lvl1pPr>
              <a:defRPr/>
            </a:lvl1pPr>
          </a:lstStyle>
          <a:p>
            <a:fld id="{2EE24DFB-4BBC-4C91-97A3-48E7C29B355C}" type="datetime1">
              <a:rPr lang="en-US"/>
              <a:pPr/>
              <a:t>2/14/2014</a:t>
            </a:fld>
            <a:endParaRPr lang="en-US"/>
          </a:p>
        </p:txBody>
      </p:sp>
      <p:sp>
        <p:nvSpPr>
          <p:cNvPr id="5" name="Footer Placeholder 2"/>
          <p:cNvSpPr>
            <a:spLocks noGrp="1"/>
          </p:cNvSpPr>
          <p:nvPr>
            <p:ph type="ftr" sz="quarter" idx="11"/>
          </p:nvPr>
        </p:nvSpPr>
        <p:spPr/>
        <p:txBody>
          <a:bodyPr/>
          <a:lstStyle>
            <a:lvl1pPr>
              <a:defRPr/>
            </a:lvl1pPr>
          </a:lstStyle>
          <a:p>
            <a:pPr>
              <a:defRPr/>
            </a:pPr>
            <a:r>
              <a:rPr lang="en-US"/>
              <a:t>CT Common Core Algebra 1 Unit 4</a:t>
            </a:r>
            <a:endParaRPr lang="en-US" dirty="0"/>
          </a:p>
        </p:txBody>
      </p:sp>
      <p:sp>
        <p:nvSpPr>
          <p:cNvPr id="6" name="Slide Number Placeholder 3"/>
          <p:cNvSpPr>
            <a:spLocks noGrp="1"/>
          </p:cNvSpPr>
          <p:nvPr>
            <p:ph type="sldNum" sz="quarter" idx="12"/>
          </p:nvPr>
        </p:nvSpPr>
        <p:spPr/>
        <p:txBody>
          <a:bodyPr/>
          <a:lstStyle>
            <a:lvl1pPr>
              <a:defRPr/>
            </a:lvl1pPr>
          </a:lstStyle>
          <a:p>
            <a:fld id="{4D9B3B1D-585D-4E92-B32E-15C936C1BBEB}"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Straight Connector 10"/>
          <p:cNvSpPr>
            <a:spLocks noChangeShapeType="1"/>
          </p:cNvSpPr>
          <p:nvPr/>
        </p:nvSpPr>
        <p:spPr bwMode="auto">
          <a:xfrm>
            <a:off x="457200" y="6353175"/>
            <a:ext cx="8229600" cy="0"/>
          </a:xfrm>
          <a:prstGeom prst="line">
            <a:avLst/>
          </a:prstGeom>
          <a:noFill/>
          <a:ln w="9525">
            <a:solidFill>
              <a:schemeClr val="accent2"/>
            </a:solidFill>
            <a:prstDash val="dash"/>
            <a:round/>
            <a:headEnd/>
            <a:tailEnd/>
          </a:ln>
        </p:spPr>
        <p:txBody>
          <a:bodyPr/>
          <a:lstStyle/>
          <a:p>
            <a:endParaRPr lang="en-US"/>
          </a:p>
        </p:txBody>
      </p:sp>
      <p:sp>
        <p:nvSpPr>
          <p:cNvPr id="6" name="Straight Connector 11"/>
          <p:cNvSpPr>
            <a:spLocks noChangeShapeType="1"/>
          </p:cNvSpPr>
          <p:nvPr/>
        </p:nvSpPr>
        <p:spPr bwMode="auto">
          <a:xfrm rot="5400000">
            <a:off x="3160712" y="3324226"/>
            <a:ext cx="6035675" cy="0"/>
          </a:xfrm>
          <a:prstGeom prst="line">
            <a:avLst/>
          </a:prstGeom>
          <a:noFill/>
          <a:ln w="9525">
            <a:solidFill>
              <a:schemeClr val="accent2"/>
            </a:solidFill>
            <a:prstDash val="dash"/>
            <a:round/>
            <a:headEnd/>
            <a:tailEnd/>
          </a:ln>
        </p:spPr>
        <p:txBody>
          <a:bodyPr/>
          <a:lstStyle/>
          <a:p>
            <a:endParaRPr lang="en-US"/>
          </a:p>
        </p:txBody>
      </p:sp>
      <p:sp>
        <p:nvSpPr>
          <p:cNvPr id="7" name="Isosceles Triangle 6"/>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6324600" y="304800"/>
            <a:ext cx="2514600" cy="838200"/>
          </a:xfrm>
        </p:spPr>
        <p:txBody>
          <a:bodyPr>
            <a:noAutofit/>
          </a:bodyPr>
          <a:lstStyle>
            <a:lvl1pPr algn="l">
              <a:buNone/>
              <a:defRPr sz="2000" b="1">
                <a:solidFill>
                  <a:schemeClr val="tx2"/>
                </a:solidFill>
                <a:latin typeface="+mn-lt"/>
                <a:ea typeface="+mn-ea"/>
                <a:cs typeface="+mn-cs"/>
              </a:defRPr>
            </a:lvl1pPr>
          </a:lstStyle>
          <a:p>
            <a:r>
              <a:rPr lang="en-US" smtClean="0"/>
              <a:t>Click to edit Master title style</a:t>
            </a:r>
            <a:endParaRPr lang="en-US"/>
          </a:p>
        </p:txBody>
      </p:sp>
      <p:sp>
        <p:nvSpPr>
          <p:cNvPr id="3" name="Text Placehold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12" name="Content Placeholder 11"/>
          <p:cNvSpPr>
            <a:spLocks noGrp="1"/>
          </p:cNvSpPr>
          <p:nvPr>
            <p:ph sz="quarter" idx="1"/>
          </p:nvPr>
        </p:nvSpPr>
        <p:spPr>
          <a:xfrm>
            <a:off x="304800" y="304800"/>
            <a:ext cx="57150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Date Placeholder 4"/>
          <p:cNvSpPr>
            <a:spLocks noGrp="1"/>
          </p:cNvSpPr>
          <p:nvPr>
            <p:ph type="dt" sz="half" idx="10"/>
          </p:nvPr>
        </p:nvSpPr>
        <p:spPr/>
        <p:txBody>
          <a:bodyPr/>
          <a:lstStyle>
            <a:lvl1pPr>
              <a:defRPr/>
            </a:lvl1pPr>
          </a:lstStyle>
          <a:p>
            <a:fld id="{7F7E2E3A-B9F1-4B61-A24B-15FE974CFF59}" type="datetime1">
              <a:rPr lang="en-US"/>
              <a:pPr/>
              <a:t>2/14/2014</a:t>
            </a:fld>
            <a:endParaRPr lang="en-US"/>
          </a:p>
        </p:txBody>
      </p:sp>
      <p:sp>
        <p:nvSpPr>
          <p:cNvPr id="9" name="Footer Placeholder 5"/>
          <p:cNvSpPr>
            <a:spLocks noGrp="1"/>
          </p:cNvSpPr>
          <p:nvPr>
            <p:ph type="ftr" sz="quarter" idx="11"/>
          </p:nvPr>
        </p:nvSpPr>
        <p:spPr/>
        <p:txBody>
          <a:bodyPr/>
          <a:lstStyle>
            <a:lvl1pPr>
              <a:defRPr/>
            </a:lvl1pPr>
          </a:lstStyle>
          <a:p>
            <a:pPr>
              <a:defRPr/>
            </a:pPr>
            <a:r>
              <a:rPr lang="en-US"/>
              <a:t>CT Common Core Algebra 1 Unit 4</a:t>
            </a:r>
            <a:endParaRPr lang="en-US" dirty="0"/>
          </a:p>
        </p:txBody>
      </p:sp>
      <p:sp>
        <p:nvSpPr>
          <p:cNvPr id="10" name="Slide Number Placeholder 6"/>
          <p:cNvSpPr>
            <a:spLocks noGrp="1"/>
          </p:cNvSpPr>
          <p:nvPr>
            <p:ph type="sldNum" sz="quarter" idx="12"/>
          </p:nvPr>
        </p:nvSpPr>
        <p:spPr/>
        <p:txBody>
          <a:bodyPr/>
          <a:lstStyle>
            <a:lvl1pPr>
              <a:defRPr/>
            </a:lvl1pPr>
          </a:lstStyle>
          <a:p>
            <a:fld id="{9AF08A84-EDD9-4951-9DF1-A61EBE9CA5A6}"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5" name="Straight Connector 10"/>
          <p:cNvSpPr>
            <a:spLocks noChangeShapeType="1"/>
          </p:cNvSpPr>
          <p:nvPr/>
        </p:nvSpPr>
        <p:spPr bwMode="auto">
          <a:xfrm>
            <a:off x="457200" y="6353175"/>
            <a:ext cx="8229600" cy="0"/>
          </a:xfrm>
          <a:prstGeom prst="line">
            <a:avLst/>
          </a:prstGeom>
          <a:noFill/>
          <a:ln w="9525">
            <a:solidFill>
              <a:schemeClr val="accent2"/>
            </a:solidFill>
            <a:prstDash val="dash"/>
            <a:round/>
            <a:headEnd/>
            <a:tailEnd/>
          </a:ln>
        </p:spPr>
        <p:txBody>
          <a:bodyPr/>
          <a:lstStyle/>
          <a:p>
            <a:endParaRPr lang="en-US"/>
          </a:p>
        </p:txBody>
      </p:sp>
      <p:sp>
        <p:nvSpPr>
          <p:cNvPr id="6" name="Isosceles Triangle 5"/>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tangle 6"/>
          <p:cNvSpPr/>
          <p:nvPr/>
        </p:nvSpPr>
        <p:spPr>
          <a:xfrm>
            <a:off x="457200" y="500063"/>
            <a:ext cx="182563"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lang="en-US" smtClean="0"/>
              <a:t>Click to edit Master title style</a:t>
            </a:r>
            <a:endParaRPr lang="en-US"/>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normAutofit/>
          </a:bodyPr>
          <a:lstStyle>
            <a:lvl1pPr marL="0" indent="0">
              <a:spcBef>
                <a:spcPts val="600"/>
              </a:spcBef>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457200" y="1219200"/>
            <a:ext cx="8229600" cy="533400"/>
          </a:xfrm>
        </p:spPr>
        <p:txBody>
          <a:bodyPr anchor="ctr"/>
          <a:lstStyle>
            <a:lvl1pPr marL="0" indent="0" algn="l">
              <a:buFontTx/>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8" name="Date Placeholder 4"/>
          <p:cNvSpPr>
            <a:spLocks noGrp="1"/>
          </p:cNvSpPr>
          <p:nvPr>
            <p:ph type="dt" sz="half" idx="10"/>
          </p:nvPr>
        </p:nvSpPr>
        <p:spPr/>
        <p:txBody>
          <a:bodyPr/>
          <a:lstStyle>
            <a:lvl1pPr>
              <a:defRPr/>
            </a:lvl1pPr>
          </a:lstStyle>
          <a:p>
            <a:fld id="{F2F65C33-A10A-4799-9951-C468FA833A38}" type="datetime1">
              <a:rPr lang="en-US"/>
              <a:pPr/>
              <a:t>2/14/2014</a:t>
            </a:fld>
            <a:endParaRPr lang="en-US"/>
          </a:p>
        </p:txBody>
      </p:sp>
      <p:sp>
        <p:nvSpPr>
          <p:cNvPr id="9" name="Footer Placeholder 5"/>
          <p:cNvSpPr>
            <a:spLocks noGrp="1"/>
          </p:cNvSpPr>
          <p:nvPr>
            <p:ph type="ftr" sz="quarter" idx="11"/>
          </p:nvPr>
        </p:nvSpPr>
        <p:spPr/>
        <p:txBody>
          <a:bodyPr/>
          <a:lstStyle>
            <a:lvl1pPr>
              <a:defRPr/>
            </a:lvl1pPr>
          </a:lstStyle>
          <a:p>
            <a:pPr>
              <a:defRPr/>
            </a:pPr>
            <a:r>
              <a:rPr lang="en-US"/>
              <a:t>CT Common Core Algebra 1 Unit 4</a:t>
            </a:r>
            <a:endParaRPr lang="en-US" dirty="0"/>
          </a:p>
        </p:txBody>
      </p:sp>
      <p:sp>
        <p:nvSpPr>
          <p:cNvPr id="10" name="Slide Number Placeholder 6"/>
          <p:cNvSpPr>
            <a:spLocks noGrp="1"/>
          </p:cNvSpPr>
          <p:nvPr>
            <p:ph type="sldNum" sz="quarter" idx="12"/>
          </p:nvPr>
        </p:nvSpPr>
        <p:spPr/>
        <p:txBody>
          <a:bodyPr/>
          <a:lstStyle>
            <a:lvl1pPr>
              <a:defRPr/>
            </a:lvl1pPr>
          </a:lstStyle>
          <a:p>
            <a:fld id="{8FAF695D-A4E2-44CD-B92F-C6064A8AA7B6}" type="slidenum">
              <a:rPr lang="en-US"/>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21"/>
          <p:cNvSpPr>
            <a:spLocks noGrp="1"/>
          </p:cNvSpPr>
          <p:nvPr>
            <p:ph type="title"/>
          </p:nvPr>
        </p:nvSpPr>
        <p:spPr bwMode="auto">
          <a:xfrm>
            <a:off x="457200" y="152400"/>
            <a:ext cx="8229600" cy="9906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27" name="Text Placeholder 12"/>
          <p:cNvSpPr>
            <a:spLocks noGrp="1"/>
          </p:cNvSpPr>
          <p:nvPr>
            <p:ph type="body" idx="1"/>
          </p:nvPr>
        </p:nvSpPr>
        <p:spPr bwMode="auto">
          <a:xfrm>
            <a:off x="457200" y="1219200"/>
            <a:ext cx="8229600" cy="49101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6400800" y="6356350"/>
            <a:ext cx="2289175" cy="365125"/>
          </a:xfrm>
          <a:prstGeom prst="rect">
            <a:avLst/>
          </a:prstGeom>
        </p:spPr>
        <p:txBody>
          <a:bodyPr vert="horz" wrap="square" lIns="91440" tIns="45720" rIns="91440" bIns="45720" numCol="1" anchor="t" anchorCtr="0" compatLnSpc="1">
            <a:prstTxWarp prst="textNoShape">
              <a:avLst/>
            </a:prstTxWarp>
          </a:bodyPr>
          <a:lstStyle>
            <a:lvl1pPr>
              <a:defRPr sz="1400">
                <a:solidFill>
                  <a:schemeClr val="tx2"/>
                </a:solidFill>
              </a:defRPr>
            </a:lvl1pPr>
          </a:lstStyle>
          <a:p>
            <a:fld id="{7683E015-104E-4141-9292-D9516A845612}" type="datetime1">
              <a:rPr lang="en-US"/>
              <a:pPr/>
              <a:t>2/14/2014</a:t>
            </a:fld>
            <a:endParaRPr lang="en-US"/>
          </a:p>
        </p:txBody>
      </p:sp>
      <p:sp>
        <p:nvSpPr>
          <p:cNvPr id="3" name="Footer Placeholder 2"/>
          <p:cNvSpPr>
            <a:spLocks noGrp="1"/>
          </p:cNvSpPr>
          <p:nvPr>
            <p:ph type="ftr" sz="quarter" idx="3"/>
          </p:nvPr>
        </p:nvSpPr>
        <p:spPr>
          <a:xfrm>
            <a:off x="2898775" y="6356350"/>
            <a:ext cx="3505200" cy="365125"/>
          </a:xfrm>
          <a:prstGeom prst="rect">
            <a:avLst/>
          </a:prstGeom>
        </p:spPr>
        <p:txBody>
          <a:bodyPr vert="horz"/>
          <a:lstStyle>
            <a:lvl1pPr algn="r" eaLnBrk="1" fontAlgn="auto" latinLnBrk="0" hangingPunct="1">
              <a:spcBef>
                <a:spcPts val="0"/>
              </a:spcBef>
              <a:spcAft>
                <a:spcPts val="0"/>
              </a:spcAft>
              <a:defRPr kumimoji="0" sz="1400">
                <a:solidFill>
                  <a:schemeClr val="tx2"/>
                </a:solidFill>
                <a:latin typeface="+mn-lt"/>
                <a:ea typeface="+mn-ea"/>
                <a:cs typeface="+mn-cs"/>
              </a:defRPr>
            </a:lvl1pPr>
          </a:lstStyle>
          <a:p>
            <a:pPr>
              <a:defRPr/>
            </a:pPr>
            <a:r>
              <a:rPr lang="en-US"/>
              <a:t>CT Common Core Algebra 1 Unit 4</a:t>
            </a:r>
            <a:endParaRPr lang="en-US" dirty="0"/>
          </a:p>
        </p:txBody>
      </p:sp>
      <p:sp>
        <p:nvSpPr>
          <p:cNvPr id="23" name="Slide Number Placeholder 22"/>
          <p:cNvSpPr>
            <a:spLocks noGrp="1"/>
          </p:cNvSpPr>
          <p:nvPr>
            <p:ph type="sldNum" sz="quarter" idx="4"/>
          </p:nvPr>
        </p:nvSpPr>
        <p:spPr>
          <a:xfrm>
            <a:off x="612775" y="6356350"/>
            <a:ext cx="1981200" cy="365125"/>
          </a:xfrm>
          <a:prstGeom prst="rect">
            <a:avLst/>
          </a:prstGeom>
        </p:spPr>
        <p:txBody>
          <a:bodyPr vert="horz" wrap="square" lIns="91440" tIns="45720" rIns="91440" bIns="45720" numCol="1" anchor="t" anchorCtr="0" compatLnSpc="1">
            <a:prstTxWarp prst="textNoShape">
              <a:avLst/>
            </a:prstTxWarp>
          </a:bodyPr>
          <a:lstStyle>
            <a:lvl1pPr>
              <a:defRPr sz="1400">
                <a:solidFill>
                  <a:schemeClr val="tx2"/>
                </a:solidFill>
              </a:defRPr>
            </a:lvl1pPr>
          </a:lstStyle>
          <a:p>
            <a:fld id="{5232B2DF-6510-46B0-B1F6-351F6F246DFC}" type="slidenum">
              <a:rPr lang="en-US"/>
              <a:pPr/>
              <a:t>‹#›</a:t>
            </a:fld>
            <a:endParaRPr lang="en-US"/>
          </a:p>
        </p:txBody>
      </p:sp>
      <p:sp>
        <p:nvSpPr>
          <p:cNvPr id="1031" name="Straight Connector 27"/>
          <p:cNvSpPr>
            <a:spLocks noChangeShapeType="1"/>
          </p:cNvSpPr>
          <p:nvPr/>
        </p:nvSpPr>
        <p:spPr bwMode="auto">
          <a:xfrm>
            <a:off x="457200" y="6353175"/>
            <a:ext cx="8229600" cy="0"/>
          </a:xfrm>
          <a:prstGeom prst="line">
            <a:avLst/>
          </a:prstGeom>
          <a:noFill/>
          <a:ln w="9525">
            <a:solidFill>
              <a:schemeClr val="accent2"/>
            </a:solidFill>
            <a:prstDash val="dash"/>
            <a:round/>
            <a:headEnd/>
            <a:tailEnd/>
          </a:ln>
        </p:spPr>
        <p:txBody>
          <a:bodyPr/>
          <a:lstStyle/>
          <a:p>
            <a:endParaRPr lang="en-US"/>
          </a:p>
        </p:txBody>
      </p:sp>
      <p:sp>
        <p:nvSpPr>
          <p:cNvPr id="1032" name="Straight Connector 28"/>
          <p:cNvSpPr>
            <a:spLocks noChangeShapeType="1"/>
          </p:cNvSpPr>
          <p:nvPr/>
        </p:nvSpPr>
        <p:spPr bwMode="auto">
          <a:xfrm>
            <a:off x="457200" y="1143000"/>
            <a:ext cx="8229600" cy="0"/>
          </a:xfrm>
          <a:prstGeom prst="line">
            <a:avLst/>
          </a:prstGeom>
          <a:noFill/>
          <a:ln w="9525">
            <a:solidFill>
              <a:schemeClr val="accent2"/>
            </a:solidFill>
            <a:prstDash val="dash"/>
            <a:round/>
            <a:headEnd/>
            <a:tailEnd/>
          </a:ln>
        </p:spPr>
        <p:txBody>
          <a:bodyPr/>
          <a:lstStyle/>
          <a:p>
            <a:endParaRPr lang="en-US"/>
          </a:p>
        </p:txBody>
      </p:sp>
      <p:sp>
        <p:nvSpPr>
          <p:cNvPr id="10" name="Isosceles Triangle 9"/>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Tree>
  </p:cSld>
  <p:clrMap bg1="lt1" tx1="dk1" bg2="lt2" tx2="dk2" accent1="accent1" accent2="accent2" accent3="accent3" accent4="accent4" accent5="accent5" accent6="accent6" hlink="hlink" folHlink="folHlink"/>
  <p:sldLayoutIdLst>
    <p:sldLayoutId id="2147483701" r:id="rId1"/>
    <p:sldLayoutId id="2147483697" r:id="rId2"/>
    <p:sldLayoutId id="2147483702" r:id="rId3"/>
    <p:sldLayoutId id="2147483698" r:id="rId4"/>
    <p:sldLayoutId id="2147483699" r:id="rId5"/>
    <p:sldLayoutId id="2147483703" r:id="rId6"/>
    <p:sldLayoutId id="2147483704" r:id="rId7"/>
    <p:sldLayoutId id="2147483705" r:id="rId8"/>
    <p:sldLayoutId id="2147483706" r:id="rId9"/>
    <p:sldLayoutId id="2147483700" r:id="rId10"/>
    <p:sldLayoutId id="2147483707" r:id="rId11"/>
  </p:sldLayoutIdLst>
  <p:hf sldNum="0" hdr="0" dt="0"/>
  <p:txStyles>
    <p:titleStyle>
      <a:lvl1pPr algn="l" rtl="0" eaLnBrk="0" fontAlgn="base" hangingPunct="0">
        <a:spcBef>
          <a:spcPct val="0"/>
        </a:spcBef>
        <a:spcAft>
          <a:spcPct val="0"/>
        </a:spcAft>
        <a:defRPr sz="3200" kern="1200">
          <a:solidFill>
            <a:schemeClr val="tx2"/>
          </a:solidFill>
          <a:latin typeface="+mj-lt"/>
          <a:ea typeface="MS PGothic" pitchFamily="34" charset="-128"/>
          <a:cs typeface="ＭＳ Ｐゴシック" charset="0"/>
        </a:defRPr>
      </a:lvl1pPr>
      <a:lvl2pPr algn="l" rtl="0" eaLnBrk="0" fontAlgn="base" hangingPunct="0">
        <a:spcBef>
          <a:spcPct val="0"/>
        </a:spcBef>
        <a:spcAft>
          <a:spcPct val="0"/>
        </a:spcAft>
        <a:defRPr sz="3200">
          <a:solidFill>
            <a:schemeClr val="tx2"/>
          </a:solidFill>
          <a:latin typeface="Bookman Old Style" charset="0"/>
          <a:ea typeface="MS PGothic" pitchFamily="34" charset="-128"/>
          <a:cs typeface="ＭＳ Ｐゴシック" charset="0"/>
        </a:defRPr>
      </a:lvl2pPr>
      <a:lvl3pPr algn="l" rtl="0" eaLnBrk="0" fontAlgn="base" hangingPunct="0">
        <a:spcBef>
          <a:spcPct val="0"/>
        </a:spcBef>
        <a:spcAft>
          <a:spcPct val="0"/>
        </a:spcAft>
        <a:defRPr sz="3200">
          <a:solidFill>
            <a:schemeClr val="tx2"/>
          </a:solidFill>
          <a:latin typeface="Bookman Old Style" charset="0"/>
          <a:ea typeface="MS PGothic" pitchFamily="34" charset="-128"/>
          <a:cs typeface="ＭＳ Ｐゴシック" charset="0"/>
        </a:defRPr>
      </a:lvl3pPr>
      <a:lvl4pPr algn="l" rtl="0" eaLnBrk="0" fontAlgn="base" hangingPunct="0">
        <a:spcBef>
          <a:spcPct val="0"/>
        </a:spcBef>
        <a:spcAft>
          <a:spcPct val="0"/>
        </a:spcAft>
        <a:defRPr sz="3200">
          <a:solidFill>
            <a:schemeClr val="tx2"/>
          </a:solidFill>
          <a:latin typeface="Bookman Old Style" charset="0"/>
          <a:ea typeface="MS PGothic" pitchFamily="34" charset="-128"/>
          <a:cs typeface="ＭＳ Ｐゴシック" charset="0"/>
        </a:defRPr>
      </a:lvl4pPr>
      <a:lvl5pPr algn="l" rtl="0" eaLnBrk="0" fontAlgn="base" hangingPunct="0">
        <a:spcBef>
          <a:spcPct val="0"/>
        </a:spcBef>
        <a:spcAft>
          <a:spcPct val="0"/>
        </a:spcAft>
        <a:defRPr sz="3200">
          <a:solidFill>
            <a:schemeClr val="tx2"/>
          </a:solidFill>
          <a:latin typeface="Bookman Old Style" charset="0"/>
          <a:ea typeface="MS PGothic" pitchFamily="34" charset="-128"/>
          <a:cs typeface="ＭＳ Ｐゴシック" charset="0"/>
        </a:defRPr>
      </a:lvl5pPr>
      <a:lvl6pPr marL="457200" algn="l" rtl="0" fontAlgn="base">
        <a:spcBef>
          <a:spcPct val="0"/>
        </a:spcBef>
        <a:spcAft>
          <a:spcPct val="0"/>
        </a:spcAft>
        <a:defRPr sz="3200">
          <a:solidFill>
            <a:schemeClr val="tx2"/>
          </a:solidFill>
          <a:latin typeface="Bookman Old Style" charset="0"/>
          <a:ea typeface="ＭＳ Ｐゴシック" charset="0"/>
          <a:cs typeface="ＭＳ Ｐゴシック" charset="0"/>
        </a:defRPr>
      </a:lvl6pPr>
      <a:lvl7pPr marL="914400" algn="l" rtl="0" fontAlgn="base">
        <a:spcBef>
          <a:spcPct val="0"/>
        </a:spcBef>
        <a:spcAft>
          <a:spcPct val="0"/>
        </a:spcAft>
        <a:defRPr sz="3200">
          <a:solidFill>
            <a:schemeClr val="tx2"/>
          </a:solidFill>
          <a:latin typeface="Bookman Old Style" charset="0"/>
          <a:ea typeface="ＭＳ Ｐゴシック" charset="0"/>
          <a:cs typeface="ＭＳ Ｐゴシック" charset="0"/>
        </a:defRPr>
      </a:lvl7pPr>
      <a:lvl8pPr marL="1371600" algn="l" rtl="0" fontAlgn="base">
        <a:spcBef>
          <a:spcPct val="0"/>
        </a:spcBef>
        <a:spcAft>
          <a:spcPct val="0"/>
        </a:spcAft>
        <a:defRPr sz="3200">
          <a:solidFill>
            <a:schemeClr val="tx2"/>
          </a:solidFill>
          <a:latin typeface="Bookman Old Style" charset="0"/>
          <a:ea typeface="ＭＳ Ｐゴシック" charset="0"/>
          <a:cs typeface="ＭＳ Ｐゴシック" charset="0"/>
        </a:defRPr>
      </a:lvl8pPr>
      <a:lvl9pPr marL="1828800" algn="l" rtl="0" fontAlgn="base">
        <a:spcBef>
          <a:spcPct val="0"/>
        </a:spcBef>
        <a:spcAft>
          <a:spcPct val="0"/>
        </a:spcAft>
        <a:defRPr sz="3200">
          <a:solidFill>
            <a:schemeClr val="tx2"/>
          </a:solidFill>
          <a:latin typeface="Bookman Old Style" charset="0"/>
          <a:ea typeface="ＭＳ Ｐゴシック" charset="0"/>
          <a:cs typeface="ＭＳ Ｐゴシック" charset="0"/>
        </a:defRPr>
      </a:lvl9pPr>
    </p:titleStyle>
    <p:bodyStyle>
      <a:lvl1pPr marL="273050" indent="-273050" algn="l" rtl="0" eaLnBrk="0" fontAlgn="base" hangingPunct="0">
        <a:spcBef>
          <a:spcPts val="600"/>
        </a:spcBef>
        <a:spcAft>
          <a:spcPct val="0"/>
        </a:spcAft>
        <a:buClr>
          <a:schemeClr val="accent1"/>
        </a:buClr>
        <a:buSzPct val="76000"/>
        <a:buFont typeface="Wingdings 3" pitchFamily="18" charset="2"/>
        <a:buChar char=""/>
        <a:defRPr sz="2600" kern="1200">
          <a:solidFill>
            <a:schemeClr val="tx1"/>
          </a:solidFill>
          <a:latin typeface="+mn-lt"/>
          <a:ea typeface="MS PGothic" pitchFamily="34" charset="-128"/>
          <a:cs typeface="ＭＳ Ｐゴシック" charset="0"/>
        </a:defRPr>
      </a:lvl1pPr>
      <a:lvl2pPr marL="547688" indent="-273050" algn="l" rtl="0" eaLnBrk="0" fontAlgn="base" hangingPunct="0">
        <a:spcBef>
          <a:spcPts val="500"/>
        </a:spcBef>
        <a:spcAft>
          <a:spcPct val="0"/>
        </a:spcAft>
        <a:buClr>
          <a:schemeClr val="accent2"/>
        </a:buClr>
        <a:buSzPct val="76000"/>
        <a:buFont typeface="Wingdings 3" pitchFamily="18" charset="2"/>
        <a:buChar char=""/>
        <a:defRPr sz="2300" kern="1200">
          <a:solidFill>
            <a:schemeClr val="tx2"/>
          </a:solidFill>
          <a:latin typeface="+mn-lt"/>
          <a:ea typeface="MS PGothic" pitchFamily="34" charset="-128"/>
          <a:cs typeface="+mn-cs"/>
        </a:defRPr>
      </a:lvl2pPr>
      <a:lvl3pPr marL="822325" indent="-228600" algn="l" rtl="0" eaLnBrk="0" fontAlgn="base" hangingPunct="0">
        <a:spcBef>
          <a:spcPts val="500"/>
        </a:spcBef>
        <a:spcAft>
          <a:spcPct val="0"/>
        </a:spcAft>
        <a:buClr>
          <a:srgbClr val="BCBCBC"/>
        </a:buClr>
        <a:buSzPct val="76000"/>
        <a:buFont typeface="Wingdings 3" pitchFamily="18" charset="2"/>
        <a:buChar char=""/>
        <a:defRPr sz="2000" kern="1200">
          <a:solidFill>
            <a:schemeClr val="tx1"/>
          </a:solidFill>
          <a:latin typeface="+mn-lt"/>
          <a:ea typeface="MS PGothic" pitchFamily="34" charset="-128"/>
          <a:cs typeface="+mn-cs"/>
        </a:defRPr>
      </a:lvl3pPr>
      <a:lvl4pPr marL="1096963" indent="-228600" algn="l" rtl="0" eaLnBrk="0" fontAlgn="base" hangingPunct="0">
        <a:spcBef>
          <a:spcPts val="400"/>
        </a:spcBef>
        <a:spcAft>
          <a:spcPct val="0"/>
        </a:spcAft>
        <a:buClr>
          <a:srgbClr val="008ABF"/>
        </a:buClr>
        <a:buSzPct val="70000"/>
        <a:buFont typeface="Wingdings" pitchFamily="2" charset="2"/>
        <a:buChar char=""/>
        <a:defRPr kern="1200">
          <a:solidFill>
            <a:schemeClr val="tx1"/>
          </a:solidFill>
          <a:latin typeface="+mn-lt"/>
          <a:ea typeface="MS PGothic" pitchFamily="34" charset="-128"/>
          <a:cs typeface="+mn-cs"/>
        </a:defRPr>
      </a:lvl4pPr>
      <a:lvl5pPr marL="1371600" indent="-228600" algn="l" rtl="0" eaLnBrk="0" fontAlgn="base" hangingPunct="0">
        <a:spcBef>
          <a:spcPts val="300"/>
        </a:spcBef>
        <a:spcAft>
          <a:spcPct val="0"/>
        </a:spcAft>
        <a:buClr>
          <a:schemeClr val="accent2"/>
        </a:buClr>
        <a:buSzPct val="70000"/>
        <a:buFont typeface="Wingdings" pitchFamily="2" charset="2"/>
        <a:buChar char=""/>
        <a:defRPr sz="1600" kern="1200">
          <a:solidFill>
            <a:schemeClr val="tx1"/>
          </a:solidFill>
          <a:latin typeface="+mn-lt"/>
          <a:ea typeface="MS PGothic" pitchFamily="34" charset="-128"/>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19200" y="2819400"/>
            <a:ext cx="6858000" cy="2057400"/>
          </a:xfrm>
        </p:spPr>
        <p:txBody>
          <a:bodyPr>
            <a:normAutofit fontScale="90000"/>
          </a:bodyPr>
          <a:lstStyle/>
          <a:p>
            <a:pPr eaLnBrk="1" fontAlgn="auto" hangingPunct="1">
              <a:spcAft>
                <a:spcPts val="0"/>
              </a:spcAft>
              <a:defRPr/>
            </a:pPr>
            <a:r>
              <a:rPr lang="en-US" sz="5400" dirty="0" smtClean="0">
                <a:solidFill>
                  <a:srgbClr val="002060"/>
                </a:solidFill>
                <a:ea typeface="+mj-ea"/>
                <a:cs typeface="+mj-cs"/>
              </a:rPr>
              <a:t>Unit 4 </a:t>
            </a:r>
            <a:br>
              <a:rPr lang="en-US" sz="5400" dirty="0" smtClean="0">
                <a:solidFill>
                  <a:srgbClr val="002060"/>
                </a:solidFill>
                <a:ea typeface="+mj-ea"/>
                <a:cs typeface="+mj-cs"/>
              </a:rPr>
            </a:br>
            <a:r>
              <a:rPr lang="en-US" sz="5400" dirty="0" smtClean="0">
                <a:solidFill>
                  <a:srgbClr val="002060"/>
                </a:solidFill>
                <a:ea typeface="+mj-ea"/>
                <a:cs typeface="+mj-cs"/>
              </a:rPr>
              <a:t>Linear Functions</a:t>
            </a:r>
            <a:r>
              <a:rPr lang="en-US" sz="5400" dirty="0" smtClean="0">
                <a:ea typeface="+mj-ea"/>
                <a:cs typeface="+mj-cs"/>
              </a:rPr>
              <a:t/>
            </a:r>
            <a:br>
              <a:rPr lang="en-US" sz="5400" dirty="0" smtClean="0">
                <a:ea typeface="+mj-ea"/>
                <a:cs typeface="+mj-cs"/>
              </a:rPr>
            </a:br>
            <a:r>
              <a:rPr lang="en-US" sz="4400" dirty="0" smtClean="0">
                <a:ea typeface="+mj-ea"/>
                <a:cs typeface="+mj-cs"/>
              </a:rPr>
              <a:t>5 - 6 Weeks</a:t>
            </a:r>
            <a:endParaRPr lang="en-US" sz="4400" dirty="0">
              <a:ea typeface="+mj-ea"/>
              <a:cs typeface="+mj-cs"/>
            </a:endParaRPr>
          </a:p>
        </p:txBody>
      </p:sp>
      <p:sp>
        <p:nvSpPr>
          <p:cNvPr id="3" name="Subtitle 2"/>
          <p:cNvSpPr>
            <a:spLocks noGrp="1"/>
          </p:cNvSpPr>
          <p:nvPr>
            <p:ph type="subTitle" idx="1"/>
          </p:nvPr>
        </p:nvSpPr>
        <p:spPr/>
        <p:txBody>
          <a:bodyPr>
            <a:noAutofit/>
          </a:bodyPr>
          <a:lstStyle/>
          <a:p>
            <a:pPr eaLnBrk="1" fontAlgn="auto" hangingPunct="1">
              <a:spcAft>
                <a:spcPts val="0"/>
              </a:spcAft>
              <a:buFont typeface="Wingdings 3"/>
              <a:buNone/>
              <a:defRPr/>
            </a:pPr>
            <a:r>
              <a:rPr lang="en-US" sz="3600" dirty="0" smtClean="0"/>
              <a:t>Connecticut Common Core Algebra I Curriculum</a:t>
            </a:r>
            <a:endParaRPr lang="en-US" sz="36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le 1"/>
          <p:cNvSpPr>
            <a:spLocks noGrp="1"/>
          </p:cNvSpPr>
          <p:nvPr>
            <p:ph type="title"/>
          </p:nvPr>
        </p:nvSpPr>
        <p:spPr/>
        <p:txBody>
          <a:bodyPr/>
          <a:lstStyle/>
          <a:p>
            <a:pPr eaLnBrk="1" hangingPunct="1"/>
            <a:r>
              <a:rPr lang="en-US" smtClean="0"/>
              <a:t>Quiz on Investigations 1 and 2 (1 Day)</a:t>
            </a:r>
          </a:p>
        </p:txBody>
      </p:sp>
      <p:sp>
        <p:nvSpPr>
          <p:cNvPr id="24578" name="Footer Placeholder 2"/>
          <p:cNvSpPr>
            <a:spLocks noGrp="1"/>
          </p:cNvSpPr>
          <p:nvPr>
            <p:ph type="ftr" sz="quarter" idx="11"/>
          </p:nvPr>
        </p:nvSpPr>
        <p:spPr bwMode="auto">
          <a:noFill/>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pPr>
            <a:r>
              <a:rPr lang="en-US" smtClean="0">
                <a:ea typeface="MS PGothic" pitchFamily="34" charset="-128"/>
              </a:rPr>
              <a:t>CT Common Core Algebra 1 Unit 4</a:t>
            </a:r>
          </a:p>
        </p:txBody>
      </p:sp>
      <p:sp>
        <p:nvSpPr>
          <p:cNvPr id="24579" name="Content Placeholder 4"/>
          <p:cNvSpPr>
            <a:spLocks noGrp="1"/>
          </p:cNvSpPr>
          <p:nvPr>
            <p:ph sz="quarter" idx="1"/>
          </p:nvPr>
        </p:nvSpPr>
        <p:spPr>
          <a:xfrm>
            <a:off x="457200" y="1219200"/>
            <a:ext cx="8229600" cy="4937125"/>
          </a:xfrm>
        </p:spPr>
        <p:txBody>
          <a:bodyPr/>
          <a:lstStyle/>
          <a:p>
            <a:pPr eaLnBrk="1" hangingPunct="1">
              <a:buFont typeface="Wingdings 3" pitchFamily="18" charset="2"/>
              <a:buNone/>
            </a:pPr>
            <a:r>
              <a:rPr lang="en-US" smtClean="0"/>
              <a:t>This quiz assesses whether students can:</a:t>
            </a:r>
          </a:p>
          <a:p>
            <a:pPr eaLnBrk="1" hangingPunct="1"/>
            <a:r>
              <a:rPr lang="en-US" smtClean="0"/>
              <a:t>Determine if a function is linear given a table of values</a:t>
            </a:r>
          </a:p>
          <a:p>
            <a:pPr eaLnBrk="1" hangingPunct="1"/>
            <a:r>
              <a:rPr lang="en-US" smtClean="0"/>
              <a:t>Sketch a graph of a linear functions from verbal descriptions of real world situations, including distance-time functions, and vice versa</a:t>
            </a:r>
          </a:p>
          <a:p>
            <a:pPr eaLnBrk="1" hangingPunct="1"/>
            <a:r>
              <a:rPr lang="en-US" smtClean="0"/>
              <a:t>State the meaning of the intercepts and other ordered pairs in context</a:t>
            </a:r>
          </a:p>
          <a:p>
            <a:pPr eaLnBrk="1" hangingPunct="1"/>
            <a:r>
              <a:rPr lang="en-US" smtClean="0"/>
              <a:t>Identify the intercepts and whether a function is increasing or decreasing from a verbal description, graph or table of values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eaLnBrk="1" hangingPunct="1"/>
            <a:r>
              <a:rPr lang="en-US" sz="2900" smtClean="0"/>
              <a:t>Investigation 3: Calculating and Interpreting Slope (3 – 4 days)</a:t>
            </a:r>
          </a:p>
        </p:txBody>
      </p:sp>
      <p:sp>
        <p:nvSpPr>
          <p:cNvPr id="25602" name="Footer Placeholder 4"/>
          <p:cNvSpPr>
            <a:spLocks noGrp="1"/>
          </p:cNvSpPr>
          <p:nvPr>
            <p:ph type="ftr" sz="quarter" idx="11"/>
          </p:nvPr>
        </p:nvSpPr>
        <p:spPr bwMode="auto">
          <a:noFill/>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pPr>
            <a:r>
              <a:rPr lang="en-US" smtClean="0">
                <a:ea typeface="MS PGothic" pitchFamily="34" charset="-128"/>
              </a:rPr>
              <a:t>CT Common Core Algebra 1 Unit 4</a:t>
            </a:r>
          </a:p>
        </p:txBody>
      </p:sp>
      <p:sp>
        <p:nvSpPr>
          <p:cNvPr id="25603" name="Content Placeholder 2"/>
          <p:cNvSpPr>
            <a:spLocks noGrp="1"/>
          </p:cNvSpPr>
          <p:nvPr>
            <p:ph sz="quarter" idx="1"/>
          </p:nvPr>
        </p:nvSpPr>
        <p:spPr>
          <a:xfrm>
            <a:off x="457200" y="1219200"/>
            <a:ext cx="8229600" cy="4937125"/>
          </a:xfrm>
        </p:spPr>
        <p:txBody>
          <a:bodyPr/>
          <a:lstStyle/>
          <a:p>
            <a:pPr eaLnBrk="1" hangingPunct="1">
              <a:buFont typeface="Wingdings 3" pitchFamily="18" charset="2"/>
              <a:buNone/>
            </a:pPr>
            <a:r>
              <a:rPr lang="en-US" smtClean="0"/>
              <a:t>Students will:</a:t>
            </a:r>
          </a:p>
          <a:p>
            <a:pPr eaLnBrk="1" hangingPunct="1"/>
            <a:r>
              <a:rPr lang="en-US" smtClean="0"/>
              <a:t>Determine run, rise and slope given two points, and thus develop the slope formula</a:t>
            </a:r>
          </a:p>
          <a:p>
            <a:pPr eaLnBrk="1" hangingPunct="1"/>
            <a:r>
              <a:rPr lang="en-US" smtClean="0"/>
              <a:t>Identify slope from a verbal description, table or graph of a real world situation</a:t>
            </a:r>
          </a:p>
          <a:p>
            <a:pPr eaLnBrk="1" hangingPunct="1"/>
            <a:r>
              <a:rPr lang="en-US" smtClean="0"/>
              <a:t>Recognize and interpret rates in the form of units of the </a:t>
            </a:r>
            <a:r>
              <a:rPr lang="en-US" i="1" smtClean="0">
                <a:latin typeface="Times New Roman" pitchFamily="18" charset="0"/>
                <a:cs typeface="Times New Roman" pitchFamily="18" charset="0"/>
              </a:rPr>
              <a:t>y</a:t>
            </a:r>
            <a:r>
              <a:rPr lang="en-US" smtClean="0"/>
              <a:t> per </a:t>
            </a:r>
            <a:r>
              <a:rPr lang="en-US" sz="2400" smtClean="0"/>
              <a:t>units of the </a:t>
            </a:r>
            <a:r>
              <a:rPr lang="en-US" sz="2400" i="1" smtClean="0">
                <a:latin typeface="Times New Roman" pitchFamily="18" charset="0"/>
                <a:cs typeface="Times New Roman" pitchFamily="18" charset="0"/>
              </a:rPr>
              <a:t>x</a:t>
            </a:r>
          </a:p>
          <a:p>
            <a:pPr eaLnBrk="1" hangingPunct="1"/>
            <a:r>
              <a:rPr lang="en-US" sz="2400" smtClean="0"/>
              <a:t>Identify increasing functions as having positive slope and decreasing functions as having negative slope</a:t>
            </a:r>
            <a:endParaRPr lang="en-US" smtClean="0"/>
          </a:p>
          <a:p>
            <a:pPr eaLnBrk="1" hangingPunct="1"/>
            <a:endParaRPr lang="en-US" smtClean="0"/>
          </a:p>
          <a:p>
            <a:pPr eaLnBrk="1" hangingPunct="1">
              <a:buFont typeface="Wingdings 3" pitchFamily="18" charset="2"/>
              <a:buNone/>
            </a:pPr>
            <a:endParaRPr lang="en-US"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eaLnBrk="1" hangingPunct="1"/>
            <a:r>
              <a:rPr lang="en-US" sz="2900" smtClean="0"/>
              <a:t>Investigation 3: Calculating and Interpreting Slope – continued (3 – 4 days)</a:t>
            </a:r>
          </a:p>
        </p:txBody>
      </p:sp>
      <p:sp>
        <p:nvSpPr>
          <p:cNvPr id="26626" name="Footer Placeholder 2"/>
          <p:cNvSpPr>
            <a:spLocks noGrp="1"/>
          </p:cNvSpPr>
          <p:nvPr>
            <p:ph type="ftr" sz="quarter" idx="11"/>
          </p:nvPr>
        </p:nvSpPr>
        <p:spPr bwMode="auto">
          <a:noFill/>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pPr>
            <a:r>
              <a:rPr lang="en-US" smtClean="0">
                <a:ea typeface="MS PGothic" pitchFamily="34" charset="-128"/>
              </a:rPr>
              <a:t>CT Common Core Algebra 1 Unit 4</a:t>
            </a:r>
          </a:p>
        </p:txBody>
      </p:sp>
      <p:sp>
        <p:nvSpPr>
          <p:cNvPr id="5" name="Content Placeholder 4"/>
          <p:cNvSpPr>
            <a:spLocks noGrp="1"/>
          </p:cNvSpPr>
          <p:nvPr>
            <p:ph sz="quarter" idx="1"/>
          </p:nvPr>
        </p:nvSpPr>
        <p:spPr>
          <a:xfrm>
            <a:off x="457200" y="1295400"/>
            <a:ext cx="8229600" cy="4860925"/>
          </a:xfrm>
        </p:spPr>
        <p:txBody>
          <a:bodyPr>
            <a:normAutofit/>
          </a:bodyPr>
          <a:lstStyle/>
          <a:p>
            <a:pPr marL="0" indent="0" eaLnBrk="1" fontAlgn="auto" hangingPunct="1">
              <a:spcAft>
                <a:spcPts val="0"/>
              </a:spcAft>
              <a:buFont typeface="Wingdings 3"/>
              <a:buNone/>
              <a:defRPr/>
            </a:pPr>
            <a:r>
              <a:rPr lang="en-US" dirty="0" smtClean="0">
                <a:ea typeface="+mn-ea"/>
                <a:cs typeface="+mn-cs"/>
              </a:rPr>
              <a:t>Students will:</a:t>
            </a:r>
          </a:p>
          <a:p>
            <a:pPr marL="274320" indent="-274320" eaLnBrk="1" fontAlgn="auto" hangingPunct="1">
              <a:spcAft>
                <a:spcPts val="0"/>
              </a:spcAft>
              <a:buFont typeface="Wingdings 3"/>
              <a:buChar char=""/>
              <a:defRPr/>
            </a:pPr>
            <a:r>
              <a:rPr lang="en-US" dirty="0" smtClean="0">
                <a:ea typeface="+mn-ea"/>
                <a:cs typeface="+mn-cs"/>
              </a:rPr>
              <a:t>Identify larger absolute value of slope with steeper lines</a:t>
            </a:r>
          </a:p>
          <a:p>
            <a:pPr marL="274320" indent="-274320" eaLnBrk="1" fontAlgn="auto" hangingPunct="1">
              <a:spcAft>
                <a:spcPts val="0"/>
              </a:spcAft>
              <a:buFont typeface="Wingdings 3"/>
              <a:buChar char=""/>
              <a:defRPr/>
            </a:pPr>
            <a:r>
              <a:rPr lang="en-US" dirty="0">
                <a:ea typeface="+mn-ea"/>
                <a:cs typeface="+mn-cs"/>
              </a:rPr>
              <a:t>G</a:t>
            </a:r>
            <a:r>
              <a:rPr lang="en-US" dirty="0" smtClean="0">
                <a:ea typeface="+mn-ea"/>
                <a:cs typeface="+mn-cs"/>
              </a:rPr>
              <a:t>raph a line by creating a table of values when given an equation</a:t>
            </a:r>
          </a:p>
          <a:p>
            <a:pPr marL="274320" indent="-274320" eaLnBrk="1" fontAlgn="auto" hangingPunct="1">
              <a:spcAft>
                <a:spcPts val="0"/>
              </a:spcAft>
              <a:buFont typeface="Wingdings 3"/>
              <a:buChar char=""/>
              <a:defRPr/>
            </a:pPr>
            <a:r>
              <a:rPr lang="en-US" dirty="0">
                <a:ea typeface="+mn-ea"/>
                <a:cs typeface="+mn-cs"/>
              </a:rPr>
              <a:t>G</a:t>
            </a:r>
            <a:r>
              <a:rPr lang="en-US" dirty="0" smtClean="0">
                <a:ea typeface="+mn-ea"/>
                <a:cs typeface="+mn-cs"/>
              </a:rPr>
              <a:t>raph a line given a point and the slope</a:t>
            </a:r>
          </a:p>
          <a:p>
            <a:pPr marL="274320" indent="-274320" eaLnBrk="1" fontAlgn="auto" hangingPunct="1">
              <a:spcAft>
                <a:spcPts val="0"/>
              </a:spcAft>
              <a:buFont typeface="Wingdings 3"/>
              <a:buChar char=""/>
              <a:defRPr/>
            </a:pPr>
            <a:r>
              <a:rPr lang="en-US" dirty="0">
                <a:ea typeface="+mn-ea"/>
                <a:cs typeface="+mn-cs"/>
              </a:rPr>
              <a:t>I</a:t>
            </a:r>
            <a:r>
              <a:rPr lang="en-US" dirty="0" smtClean="0">
                <a:ea typeface="+mn-ea"/>
                <a:cs typeface="+mn-cs"/>
              </a:rPr>
              <a:t>dentify and graph horizontal and vertical lines</a:t>
            </a:r>
          </a:p>
          <a:p>
            <a:pPr marL="274320" indent="-274320" eaLnBrk="1" fontAlgn="auto" hangingPunct="1">
              <a:spcAft>
                <a:spcPts val="0"/>
              </a:spcAft>
              <a:buFont typeface="Wingdings 3"/>
              <a:buChar char=""/>
              <a:defRPr/>
            </a:pPr>
            <a:r>
              <a:rPr lang="en-US" dirty="0">
                <a:ea typeface="+mn-ea"/>
                <a:cs typeface="+mn-cs"/>
              </a:rPr>
              <a:t>D</a:t>
            </a:r>
            <a:r>
              <a:rPr lang="en-US" dirty="0" smtClean="0">
                <a:ea typeface="+mn-ea"/>
                <a:cs typeface="+mn-cs"/>
              </a:rPr>
              <a:t>etermine whether lines are parallel, perpendicular or neither</a:t>
            </a:r>
          </a:p>
          <a:p>
            <a:pPr marL="274320" indent="-274320" eaLnBrk="1" fontAlgn="auto" hangingPunct="1">
              <a:spcAft>
                <a:spcPts val="0"/>
              </a:spcAft>
              <a:buFont typeface="Wingdings 3"/>
              <a:buChar char=""/>
              <a:defRPr/>
            </a:pPr>
            <a:endParaRPr lang="en-US" dirty="0">
              <a:ea typeface="+mn-ea"/>
              <a:cs typeface="+mn-cs"/>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371600"/>
          </a:xfrm>
        </p:spPr>
        <p:txBody>
          <a:bodyPr>
            <a:normAutofit/>
          </a:bodyPr>
          <a:lstStyle/>
          <a:p>
            <a:pPr eaLnBrk="1" hangingPunct="1"/>
            <a:r>
              <a:rPr lang="en-US" sz="2900" smtClean="0"/>
              <a:t>Investigation 4: Changing Parameters</a:t>
            </a:r>
            <a:br>
              <a:rPr lang="en-US" sz="2900" smtClean="0"/>
            </a:br>
            <a:r>
              <a:rPr lang="en-US" sz="2900" smtClean="0"/>
              <a:t>(3 – 4 days)</a:t>
            </a:r>
            <a:br>
              <a:rPr lang="en-US" sz="2900" smtClean="0"/>
            </a:br>
            <a:endParaRPr lang="en-US" sz="2900" smtClean="0"/>
          </a:p>
        </p:txBody>
      </p:sp>
      <p:sp>
        <p:nvSpPr>
          <p:cNvPr id="27650" name="Footer Placeholder 4"/>
          <p:cNvSpPr>
            <a:spLocks noGrp="1"/>
          </p:cNvSpPr>
          <p:nvPr>
            <p:ph type="ftr" sz="quarter" idx="11"/>
          </p:nvPr>
        </p:nvSpPr>
        <p:spPr bwMode="auto">
          <a:noFill/>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pPr>
            <a:r>
              <a:rPr lang="en-US" smtClean="0">
                <a:ea typeface="MS PGothic" pitchFamily="34" charset="-128"/>
              </a:rPr>
              <a:t>CT Common Core Algebra 1 Unit 4</a:t>
            </a:r>
          </a:p>
        </p:txBody>
      </p:sp>
      <p:sp>
        <p:nvSpPr>
          <p:cNvPr id="27651" name="Content Placeholder 2"/>
          <p:cNvSpPr>
            <a:spLocks noGrp="1"/>
          </p:cNvSpPr>
          <p:nvPr>
            <p:ph sz="quarter" idx="1"/>
          </p:nvPr>
        </p:nvSpPr>
        <p:spPr>
          <a:xfrm>
            <a:off x="457200" y="1371600"/>
            <a:ext cx="8229600" cy="4784725"/>
          </a:xfrm>
        </p:spPr>
        <p:txBody>
          <a:bodyPr/>
          <a:lstStyle/>
          <a:p>
            <a:pPr eaLnBrk="1" hangingPunct="1"/>
            <a:r>
              <a:rPr lang="en-US" smtClean="0"/>
              <a:t>Using technology, students examine the effects of changing the parameters </a:t>
            </a:r>
            <a:r>
              <a:rPr lang="en-US" i="1" smtClean="0"/>
              <a:t>m</a:t>
            </a:r>
            <a:r>
              <a:rPr lang="en-US" smtClean="0"/>
              <a:t> and </a:t>
            </a:r>
            <a:r>
              <a:rPr lang="en-US" i="1" smtClean="0"/>
              <a:t>b</a:t>
            </a:r>
            <a:r>
              <a:rPr lang="en-US" smtClean="0"/>
              <a:t> in the slope-intercept form of a line.</a:t>
            </a:r>
          </a:p>
          <a:p>
            <a:pPr eaLnBrk="1" hangingPunct="1"/>
            <a:r>
              <a:rPr lang="en-US" smtClean="0"/>
              <a:t>Students write the equation of a line in slope intercept form given a verbal description of a situation, a table of values or a graph of a linear function.</a:t>
            </a:r>
          </a:p>
          <a:p>
            <a:pPr eaLnBrk="1" hangingPunct="1"/>
            <a:r>
              <a:rPr lang="en-US" smtClean="0"/>
              <a:t>Students interpret the meaning of slope and y-intercept in context.</a:t>
            </a:r>
          </a:p>
          <a:p>
            <a:pPr eaLnBrk="1" hangingPunct="1"/>
            <a:r>
              <a:rPr lang="en-US" smtClean="0"/>
              <a:t>Students will learn to identify pairs of lines that are parallel or perpendicular from their slopes.</a:t>
            </a:r>
          </a:p>
          <a:p>
            <a:pPr eaLnBrk="1" hangingPunct="1"/>
            <a:endParaRPr lang="en-US"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3" name="Title 1"/>
          <p:cNvSpPr>
            <a:spLocks noGrp="1"/>
          </p:cNvSpPr>
          <p:nvPr>
            <p:ph type="title"/>
          </p:nvPr>
        </p:nvSpPr>
        <p:spPr>
          <a:xfrm>
            <a:off x="457200" y="152400"/>
            <a:ext cx="8229600" cy="609600"/>
          </a:xfrm>
        </p:spPr>
        <p:txBody>
          <a:bodyPr/>
          <a:lstStyle/>
          <a:p>
            <a:pPr eaLnBrk="1" hangingPunct="1"/>
            <a:r>
              <a:rPr lang="en-US" smtClean="0"/>
              <a:t>Mid-Unit Review and Test (2 days)</a:t>
            </a:r>
          </a:p>
        </p:txBody>
      </p:sp>
      <p:sp>
        <p:nvSpPr>
          <p:cNvPr id="28674" name="Footer Placeholder 4"/>
          <p:cNvSpPr>
            <a:spLocks noGrp="1"/>
          </p:cNvSpPr>
          <p:nvPr>
            <p:ph type="ftr" sz="quarter" idx="11"/>
          </p:nvPr>
        </p:nvSpPr>
        <p:spPr bwMode="auto">
          <a:noFill/>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pPr>
            <a:r>
              <a:rPr lang="en-US" smtClean="0">
                <a:ea typeface="MS PGothic" pitchFamily="34" charset="-128"/>
              </a:rPr>
              <a:t>CT Common Core Algebra 1 Unit 4</a:t>
            </a:r>
          </a:p>
        </p:txBody>
      </p:sp>
      <p:sp>
        <p:nvSpPr>
          <p:cNvPr id="28675" name="Content Placeholder 2"/>
          <p:cNvSpPr>
            <a:spLocks noGrp="1"/>
          </p:cNvSpPr>
          <p:nvPr>
            <p:ph sz="quarter" idx="1"/>
          </p:nvPr>
        </p:nvSpPr>
        <p:spPr>
          <a:xfrm>
            <a:off x="381000" y="762000"/>
            <a:ext cx="8229600" cy="1219200"/>
          </a:xfrm>
        </p:spPr>
        <p:txBody>
          <a:bodyPr/>
          <a:lstStyle/>
          <a:p>
            <a:pPr marL="0" indent="0" eaLnBrk="1" hangingPunct="1">
              <a:buFont typeface="Wingdings 3" pitchFamily="18" charset="2"/>
              <a:buNone/>
            </a:pPr>
            <a:r>
              <a:rPr lang="en-US" sz="1800" smtClean="0"/>
              <a:t>The graph below represents the earnings of Laticia and Tori. They sold carnations to raise money for their class dance.  The florists delivered the carnations to Laticia and Tori and charged them $35 for the delivery. The cost of each carnation is 25 cents.  They decided to sell each carnation for 75 cents.</a:t>
            </a:r>
          </a:p>
        </p:txBody>
      </p:sp>
      <p:pic>
        <p:nvPicPr>
          <p:cNvPr id="28676" name="Picture 5"/>
          <p:cNvPicPr>
            <a:picLocks noChangeAspect="1" noChangeArrowheads="1"/>
          </p:cNvPicPr>
          <p:nvPr/>
        </p:nvPicPr>
        <p:blipFill>
          <a:blip r:embed="rId2" cstate="print"/>
          <a:srcRect/>
          <a:stretch>
            <a:fillRect/>
          </a:stretch>
        </p:blipFill>
        <p:spPr bwMode="auto">
          <a:xfrm>
            <a:off x="76200" y="1981200"/>
            <a:ext cx="5562600" cy="3149600"/>
          </a:xfrm>
          <a:prstGeom prst="rect">
            <a:avLst/>
          </a:prstGeom>
          <a:noFill/>
          <a:ln w="9525">
            <a:noFill/>
            <a:miter lim="800000"/>
            <a:headEnd/>
            <a:tailEnd/>
          </a:ln>
        </p:spPr>
      </p:pic>
      <p:sp>
        <p:nvSpPr>
          <p:cNvPr id="7" name="TextBox 6"/>
          <p:cNvSpPr txBox="1"/>
          <p:nvPr/>
        </p:nvSpPr>
        <p:spPr>
          <a:xfrm>
            <a:off x="5638800" y="1828800"/>
            <a:ext cx="3124200" cy="3786188"/>
          </a:xfrm>
          <a:prstGeom prst="rect">
            <a:avLst/>
          </a:prstGeom>
          <a:noFill/>
        </p:spPr>
        <p:txBody>
          <a:bodyPr>
            <a:spAutoFit/>
          </a:bodyPr>
          <a:lstStyle/>
          <a:p>
            <a:pPr fontAlgn="auto">
              <a:spcBef>
                <a:spcPts val="0"/>
              </a:spcBef>
              <a:spcAft>
                <a:spcPts val="0"/>
              </a:spcAft>
              <a:defRPr/>
            </a:pPr>
            <a:r>
              <a:rPr lang="en-US" sz="2400" dirty="0">
                <a:solidFill>
                  <a:schemeClr val="accent3">
                    <a:lumMod val="75000"/>
                  </a:schemeClr>
                </a:solidFill>
                <a:latin typeface="Copperplate Gothic Light" pitchFamily="34" charset="0"/>
                <a:ea typeface="+mn-ea"/>
              </a:rPr>
              <a:t>H</a:t>
            </a:r>
            <a:r>
              <a:rPr lang="en-US" dirty="0">
                <a:solidFill>
                  <a:schemeClr val="accent1">
                    <a:lumMod val="50000"/>
                  </a:schemeClr>
                </a:solidFill>
                <a:latin typeface="+mn-lt"/>
                <a:ea typeface="+mn-ea"/>
              </a:rPr>
              <a:t>ow many carnations must be sold before the girls start making money? </a:t>
            </a:r>
          </a:p>
          <a:p>
            <a:pPr fontAlgn="auto">
              <a:spcBef>
                <a:spcPts val="0"/>
              </a:spcBef>
              <a:spcAft>
                <a:spcPts val="0"/>
              </a:spcAft>
              <a:defRPr/>
            </a:pPr>
            <a:r>
              <a:rPr lang="en-US" sz="2400" dirty="0">
                <a:solidFill>
                  <a:schemeClr val="accent3">
                    <a:lumMod val="75000"/>
                  </a:schemeClr>
                </a:solidFill>
                <a:latin typeface="Copperplate Gothic Light" pitchFamily="34" charset="0"/>
                <a:ea typeface="+mn-ea"/>
              </a:rPr>
              <a:t>T</a:t>
            </a:r>
            <a:r>
              <a:rPr lang="en-US" dirty="0">
                <a:solidFill>
                  <a:schemeClr val="accent1">
                    <a:lumMod val="50000"/>
                  </a:schemeClr>
                </a:solidFill>
                <a:latin typeface="+mn-lt"/>
                <a:ea typeface="+mn-ea"/>
              </a:rPr>
              <a:t>ori and </a:t>
            </a:r>
            <a:r>
              <a:rPr lang="en-US" dirty="0" err="1">
                <a:solidFill>
                  <a:schemeClr val="accent1">
                    <a:lumMod val="50000"/>
                  </a:schemeClr>
                </a:solidFill>
                <a:latin typeface="+mn-lt"/>
                <a:ea typeface="+mn-ea"/>
              </a:rPr>
              <a:t>Laticia</a:t>
            </a:r>
            <a:r>
              <a:rPr lang="en-US" dirty="0">
                <a:solidFill>
                  <a:schemeClr val="accent1">
                    <a:lumMod val="50000"/>
                  </a:schemeClr>
                </a:solidFill>
                <a:latin typeface="+mn-lt"/>
                <a:ea typeface="+mn-ea"/>
              </a:rPr>
              <a:t> want to make $100.  How many carnations must they sell? </a:t>
            </a:r>
          </a:p>
          <a:p>
            <a:pPr fontAlgn="auto">
              <a:spcBef>
                <a:spcPts val="0"/>
              </a:spcBef>
              <a:spcAft>
                <a:spcPts val="0"/>
              </a:spcAft>
              <a:defRPr/>
            </a:pPr>
            <a:r>
              <a:rPr lang="en-US" sz="2400" dirty="0">
                <a:solidFill>
                  <a:schemeClr val="accent3">
                    <a:lumMod val="75000"/>
                  </a:schemeClr>
                </a:solidFill>
                <a:latin typeface="Copperplate Gothic Light" pitchFamily="34" charset="0"/>
                <a:ea typeface="+mn-ea"/>
              </a:rPr>
              <a:t>E</a:t>
            </a:r>
            <a:r>
              <a:rPr lang="en-US" dirty="0">
                <a:solidFill>
                  <a:schemeClr val="accent1">
                    <a:lumMod val="50000"/>
                  </a:schemeClr>
                </a:solidFill>
                <a:latin typeface="+mn-lt"/>
                <a:ea typeface="+mn-ea"/>
              </a:rPr>
              <a:t>xplain how the graph would change if the girls charged more for each carnation.</a:t>
            </a:r>
          </a:p>
          <a:p>
            <a:pPr fontAlgn="auto">
              <a:spcBef>
                <a:spcPts val="0"/>
              </a:spcBef>
              <a:spcAft>
                <a:spcPts val="0"/>
              </a:spcAft>
              <a:defRPr/>
            </a:pPr>
            <a:r>
              <a:rPr lang="en-US" sz="2400" dirty="0">
                <a:solidFill>
                  <a:schemeClr val="accent3">
                    <a:lumMod val="75000"/>
                  </a:schemeClr>
                </a:solidFill>
                <a:latin typeface="Copperplate Gothic Light" pitchFamily="34" charset="0"/>
                <a:ea typeface="+mn-ea"/>
              </a:rPr>
              <a:t>E</a:t>
            </a:r>
            <a:r>
              <a:rPr lang="en-US" dirty="0">
                <a:solidFill>
                  <a:schemeClr val="accent1">
                    <a:lumMod val="50000"/>
                  </a:schemeClr>
                </a:solidFill>
                <a:latin typeface="+mn-lt"/>
                <a:ea typeface="+mn-ea"/>
              </a:rPr>
              <a:t>xplain how the graph would change if the delivery cost was $50 instead of $35.</a:t>
            </a:r>
          </a:p>
        </p:txBody>
      </p:sp>
      <p:sp>
        <p:nvSpPr>
          <p:cNvPr id="8" name="Rectangle 7"/>
          <p:cNvSpPr/>
          <p:nvPr/>
        </p:nvSpPr>
        <p:spPr>
          <a:xfrm>
            <a:off x="762000" y="5281613"/>
            <a:ext cx="4572000" cy="738187"/>
          </a:xfrm>
          <a:prstGeom prst="rect">
            <a:avLst/>
          </a:prstGeom>
        </p:spPr>
        <p:txBody>
          <a:bodyPr>
            <a:spAutoFit/>
          </a:bodyPr>
          <a:lstStyle/>
          <a:p>
            <a:pPr fontAlgn="auto">
              <a:spcBef>
                <a:spcPts val="0"/>
              </a:spcBef>
              <a:spcAft>
                <a:spcPts val="0"/>
              </a:spcAft>
              <a:defRPr/>
            </a:pPr>
            <a:r>
              <a:rPr lang="en-US" sz="2400" dirty="0">
                <a:solidFill>
                  <a:schemeClr val="accent3">
                    <a:lumMod val="75000"/>
                  </a:schemeClr>
                </a:solidFill>
                <a:latin typeface="Copperplate Gothic Light" pitchFamily="34" charset="0"/>
                <a:ea typeface="+mn-ea"/>
              </a:rPr>
              <a:t>E</a:t>
            </a:r>
            <a:r>
              <a:rPr lang="en-US" dirty="0">
                <a:solidFill>
                  <a:schemeClr val="accent1">
                    <a:lumMod val="50000"/>
                  </a:schemeClr>
                </a:solidFill>
                <a:latin typeface="+mn-lt"/>
                <a:ea typeface="+mn-ea"/>
              </a:rPr>
              <a:t>xplain the meaning of point A in the context of this problem.</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eaLnBrk="1" hangingPunct="1"/>
            <a:r>
              <a:rPr lang="en-US" sz="2900" smtClean="0"/>
              <a:t>Investigation 5: Forms of Linear Equations</a:t>
            </a:r>
            <a:br>
              <a:rPr lang="en-US" sz="2900" smtClean="0"/>
            </a:br>
            <a:r>
              <a:rPr lang="en-US" sz="2900" smtClean="0"/>
              <a:t>(3 – 4 days)</a:t>
            </a:r>
          </a:p>
        </p:txBody>
      </p:sp>
      <p:sp>
        <p:nvSpPr>
          <p:cNvPr id="29698" name="Footer Placeholder 4"/>
          <p:cNvSpPr>
            <a:spLocks noGrp="1"/>
          </p:cNvSpPr>
          <p:nvPr>
            <p:ph type="ftr" sz="quarter" idx="11"/>
          </p:nvPr>
        </p:nvSpPr>
        <p:spPr bwMode="auto">
          <a:noFill/>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pPr>
            <a:r>
              <a:rPr lang="en-US" smtClean="0">
                <a:ea typeface="MS PGothic" pitchFamily="34" charset="-128"/>
              </a:rPr>
              <a:t>CT Common Core Algebra 1 Unit 4</a:t>
            </a:r>
          </a:p>
        </p:txBody>
      </p:sp>
      <p:sp>
        <p:nvSpPr>
          <p:cNvPr id="29699" name="Content Placeholder 2"/>
          <p:cNvSpPr>
            <a:spLocks noGrp="1"/>
          </p:cNvSpPr>
          <p:nvPr>
            <p:ph sz="quarter" idx="1"/>
          </p:nvPr>
        </p:nvSpPr>
        <p:spPr>
          <a:xfrm>
            <a:off x="457200" y="1219200"/>
            <a:ext cx="8229600" cy="4937125"/>
          </a:xfrm>
        </p:spPr>
        <p:txBody>
          <a:bodyPr/>
          <a:lstStyle/>
          <a:p>
            <a:pPr eaLnBrk="1" hangingPunct="1">
              <a:buFont typeface="Wingdings 3" pitchFamily="18" charset="2"/>
              <a:buNone/>
            </a:pPr>
            <a:r>
              <a:rPr lang="en-US" smtClean="0"/>
              <a:t>Students will: </a:t>
            </a:r>
          </a:p>
          <a:p>
            <a:pPr eaLnBrk="1" hangingPunct="1"/>
            <a:r>
              <a:rPr lang="en-US" smtClean="0"/>
              <a:t>Recognize the standard and slope intercept forms of a linear equation</a:t>
            </a:r>
          </a:p>
          <a:p>
            <a:pPr eaLnBrk="1" hangingPunct="1"/>
            <a:r>
              <a:rPr lang="en-US" smtClean="0"/>
              <a:t>Solve direct variation problems and recognize that direct variation is a linear function that has</a:t>
            </a:r>
          </a:p>
          <a:p>
            <a:pPr algn="ctr" eaLnBrk="1" hangingPunct="1">
              <a:buFont typeface="Wingdings 3" pitchFamily="18" charset="2"/>
              <a:buNone/>
            </a:pPr>
            <a:r>
              <a:rPr lang="en-US" i="1" smtClean="0">
                <a:latin typeface="Times New Roman" pitchFamily="18" charset="0"/>
                <a:cs typeface="Times New Roman" pitchFamily="18" charset="0"/>
              </a:rPr>
              <a:t>y</a:t>
            </a:r>
            <a:r>
              <a:rPr lang="en-US" smtClean="0"/>
              <a:t>-intercept = 0 and </a:t>
            </a:r>
          </a:p>
          <a:p>
            <a:pPr algn="ctr" eaLnBrk="1" hangingPunct="1">
              <a:buFont typeface="Wingdings 3" pitchFamily="18" charset="2"/>
              <a:buNone/>
            </a:pPr>
            <a:r>
              <a:rPr lang="en-US" smtClean="0"/>
              <a:t>slope </a:t>
            </a:r>
            <a:r>
              <a:rPr lang="en-US" i="1" smtClean="0">
                <a:latin typeface="Times New Roman" pitchFamily="18" charset="0"/>
                <a:cs typeface="Times New Roman" pitchFamily="18" charset="0"/>
              </a:rPr>
              <a:t>y</a:t>
            </a:r>
            <a:r>
              <a:rPr lang="en-US" smtClean="0"/>
              <a:t>/</a:t>
            </a:r>
            <a:r>
              <a:rPr lang="en-US" i="1" smtClean="0">
                <a:latin typeface="Times New Roman" pitchFamily="18" charset="0"/>
                <a:cs typeface="Times New Roman" pitchFamily="18" charset="0"/>
              </a:rPr>
              <a:t>x</a:t>
            </a:r>
            <a:r>
              <a:rPr lang="en-US" smtClean="0"/>
              <a:t> = constant of proportionality</a:t>
            </a:r>
          </a:p>
          <a:p>
            <a:pPr eaLnBrk="1" hangingPunct="1"/>
            <a:r>
              <a:rPr lang="en-US" smtClean="0"/>
              <a:t>Find the </a:t>
            </a:r>
            <a:r>
              <a:rPr lang="en-US" i="1" smtClean="0">
                <a:latin typeface="Times New Roman" pitchFamily="18" charset="0"/>
                <a:cs typeface="Times New Roman" pitchFamily="18" charset="0"/>
              </a:rPr>
              <a:t>x</a:t>
            </a:r>
            <a:r>
              <a:rPr lang="en-US" i="1" smtClean="0"/>
              <a:t>-</a:t>
            </a:r>
            <a:r>
              <a:rPr lang="en-US" smtClean="0"/>
              <a:t> and </a:t>
            </a:r>
            <a:r>
              <a:rPr lang="en-US" i="1" smtClean="0">
                <a:latin typeface="Times New Roman" pitchFamily="18" charset="0"/>
                <a:cs typeface="Times New Roman" pitchFamily="18" charset="0"/>
              </a:rPr>
              <a:t>y</a:t>
            </a:r>
            <a:r>
              <a:rPr lang="en-US" smtClean="0"/>
              <a:t>-intercepts of an equation, interpret them in context, use them to graph an equation</a:t>
            </a:r>
          </a:p>
          <a:p>
            <a:pPr eaLnBrk="1" hangingPunct="1"/>
            <a:r>
              <a:rPr lang="en-US" smtClean="0"/>
              <a:t>Transform standard form to slope intercept form</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ormAutofit/>
          </a:bodyPr>
          <a:lstStyle/>
          <a:p>
            <a:pPr eaLnBrk="1" hangingPunct="1"/>
            <a:r>
              <a:rPr lang="en-US" sz="2900" smtClean="0"/>
              <a:t>Investigation 6: Point Slope Form of Linear Equations (3 – 4 days)</a:t>
            </a:r>
          </a:p>
        </p:txBody>
      </p:sp>
      <p:sp>
        <p:nvSpPr>
          <p:cNvPr id="30722" name="Footer Placeholder 2"/>
          <p:cNvSpPr>
            <a:spLocks noGrp="1"/>
          </p:cNvSpPr>
          <p:nvPr>
            <p:ph type="ftr" sz="quarter" idx="11"/>
          </p:nvPr>
        </p:nvSpPr>
        <p:spPr bwMode="auto">
          <a:noFill/>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pPr>
            <a:r>
              <a:rPr lang="en-US" smtClean="0">
                <a:ea typeface="MS PGothic" pitchFamily="34" charset="-128"/>
              </a:rPr>
              <a:t>CT Common Core Algebra 1 Unit 4</a:t>
            </a:r>
          </a:p>
        </p:txBody>
      </p:sp>
      <p:sp>
        <p:nvSpPr>
          <p:cNvPr id="30723" name="Content Placeholder 4"/>
          <p:cNvSpPr>
            <a:spLocks noGrp="1"/>
          </p:cNvSpPr>
          <p:nvPr>
            <p:ph sz="quarter" idx="1"/>
          </p:nvPr>
        </p:nvSpPr>
        <p:spPr>
          <a:xfrm>
            <a:off x="457200" y="1371600"/>
            <a:ext cx="8229600" cy="4175125"/>
          </a:xfrm>
        </p:spPr>
        <p:txBody>
          <a:bodyPr/>
          <a:lstStyle/>
          <a:p>
            <a:pPr eaLnBrk="1" hangingPunct="1"/>
            <a:r>
              <a:rPr lang="en-US" smtClean="0"/>
              <a:t>Students will write the equation of a line in slope-intercept form, point-slope form, or standard form given:</a:t>
            </a:r>
          </a:p>
          <a:p>
            <a:pPr lvl="1" eaLnBrk="1" hangingPunct="1">
              <a:buFont typeface="Arial" pitchFamily="34" charset="0"/>
              <a:buChar char="•"/>
            </a:pPr>
            <a:r>
              <a:rPr lang="en-US" smtClean="0"/>
              <a:t>the slope and </a:t>
            </a:r>
            <a:r>
              <a:rPr lang="en-US" i="1" smtClean="0">
                <a:latin typeface="Times New Roman" pitchFamily="18" charset="0"/>
                <a:cs typeface="Times New Roman" pitchFamily="18" charset="0"/>
              </a:rPr>
              <a:t>y</a:t>
            </a:r>
            <a:r>
              <a:rPr lang="en-US" smtClean="0"/>
              <a:t>-intercept, </a:t>
            </a:r>
          </a:p>
          <a:p>
            <a:pPr lvl="1" eaLnBrk="1" hangingPunct="1">
              <a:buFont typeface="Arial" pitchFamily="34" charset="0"/>
              <a:buChar char="•"/>
            </a:pPr>
            <a:r>
              <a:rPr lang="en-US" smtClean="0"/>
              <a:t>the slope and one ordered pair on the line, </a:t>
            </a:r>
          </a:p>
          <a:p>
            <a:pPr lvl="1" eaLnBrk="1" hangingPunct="1">
              <a:buFont typeface="Arial" pitchFamily="34" charset="0"/>
              <a:buChar char="•"/>
            </a:pPr>
            <a:r>
              <a:rPr lang="en-US" smtClean="0"/>
              <a:t>two ordered pairs or </a:t>
            </a:r>
          </a:p>
          <a:p>
            <a:pPr lvl="1" eaLnBrk="1" hangingPunct="1">
              <a:buFont typeface="Arial" pitchFamily="34" charset="0"/>
              <a:buChar char="•"/>
            </a:pPr>
            <a:r>
              <a:rPr lang="en-US" smtClean="0"/>
              <a:t>an ordered pair and an equation of a parallel or perpendicular line.</a:t>
            </a:r>
          </a:p>
          <a:p>
            <a:pPr eaLnBrk="1" hangingPunct="1"/>
            <a:r>
              <a:rPr lang="en-US" smtClean="0"/>
              <a:t> Students will identify the advantages of each of the 3 different forms of the line and choose among the them</a:t>
            </a:r>
          </a:p>
          <a:p>
            <a:pPr eaLnBrk="1" hangingPunct="1">
              <a:buFont typeface="Arial" pitchFamily="34" charset="0"/>
              <a:buChar char="•"/>
            </a:pPr>
            <a:endParaRPr lang="en-US" smtClean="0"/>
          </a:p>
          <a:p>
            <a:pPr eaLnBrk="1" hangingPunct="1">
              <a:buFont typeface="Wingdings 3" pitchFamily="18" charset="2"/>
              <a:buNone/>
            </a:pPr>
            <a:endParaRPr lang="en-US" smtClean="0"/>
          </a:p>
          <a:p>
            <a:pPr eaLnBrk="1" hangingPunct="1">
              <a:buFont typeface="Wingdings 3" pitchFamily="18" charset="2"/>
              <a:buNone/>
            </a:pPr>
            <a:endParaRPr lang="en-US"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14400"/>
          </a:xfrm>
        </p:spPr>
        <p:txBody>
          <a:bodyPr>
            <a:normAutofit/>
          </a:bodyPr>
          <a:lstStyle/>
          <a:p>
            <a:pPr eaLnBrk="1" hangingPunct="1"/>
            <a:r>
              <a:rPr lang="en-US" sz="2900" smtClean="0"/>
              <a:t>Investigation 6: Point Slope Form of Linear Equations (continued) (3 – 4 days)</a:t>
            </a:r>
          </a:p>
        </p:txBody>
      </p:sp>
      <p:sp>
        <p:nvSpPr>
          <p:cNvPr id="31746" name="Footer Placeholder 2"/>
          <p:cNvSpPr>
            <a:spLocks noGrp="1"/>
          </p:cNvSpPr>
          <p:nvPr>
            <p:ph type="ftr" sz="quarter" idx="11"/>
          </p:nvPr>
        </p:nvSpPr>
        <p:spPr bwMode="auto">
          <a:noFill/>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pPr>
            <a:r>
              <a:rPr lang="en-US" smtClean="0">
                <a:ea typeface="MS PGothic" pitchFamily="34" charset="-128"/>
              </a:rPr>
              <a:t>CT Common Core Algebra 1 Unit 4</a:t>
            </a:r>
          </a:p>
        </p:txBody>
      </p:sp>
      <p:sp>
        <p:nvSpPr>
          <p:cNvPr id="31747" name="Content Placeholder 4"/>
          <p:cNvSpPr>
            <a:spLocks noGrp="1"/>
          </p:cNvSpPr>
          <p:nvPr>
            <p:ph sz="quarter" idx="1"/>
          </p:nvPr>
        </p:nvSpPr>
        <p:spPr>
          <a:xfrm>
            <a:off x="457200" y="1295400"/>
            <a:ext cx="8229600" cy="4860925"/>
          </a:xfrm>
        </p:spPr>
        <p:txBody>
          <a:bodyPr/>
          <a:lstStyle/>
          <a:p>
            <a:pPr eaLnBrk="1" hangingPunct="1">
              <a:buFont typeface="Wingdings 3" pitchFamily="18" charset="2"/>
              <a:buNone/>
            </a:pPr>
            <a:r>
              <a:rPr lang="en-US" smtClean="0"/>
              <a:t>Students will:</a:t>
            </a:r>
          </a:p>
          <a:p>
            <a:pPr eaLnBrk="1" hangingPunct="1"/>
            <a:r>
              <a:rPr lang="en-US" smtClean="0"/>
              <a:t>transform an equation from slope-intercept or point-slope to standard form. </a:t>
            </a:r>
          </a:p>
          <a:p>
            <a:pPr eaLnBrk="1" hangingPunct="1"/>
            <a:r>
              <a:rPr lang="en-US" smtClean="0"/>
              <a:t>transform an equation from point-slope or standard form to slope-intercept form. </a:t>
            </a:r>
          </a:p>
          <a:p>
            <a:pPr eaLnBrk="1" hangingPunct="1"/>
            <a:r>
              <a:rPr lang="en-US" smtClean="0"/>
              <a:t>identify when sufficient information is given to write an equation of a linear function that models a real world situation.</a:t>
            </a:r>
          </a:p>
          <a:p>
            <a:pPr eaLnBrk="1" hangingPunct="1"/>
            <a:r>
              <a:rPr lang="en-US" smtClean="0"/>
              <a:t>make predictions based on the meaning of the function.</a:t>
            </a:r>
          </a:p>
          <a:p>
            <a:pPr eaLnBrk="1" hangingPunct="1"/>
            <a:r>
              <a:rPr lang="en-US" smtClean="0"/>
              <a:t>use slope and intercepts to analyze real world problems.</a:t>
            </a:r>
          </a:p>
          <a:p>
            <a:pPr eaLnBrk="1" hangingPunct="1"/>
            <a:endParaRPr lang="en-US"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en-US" dirty="0" smtClean="0">
                <a:ea typeface="+mj-ea"/>
                <a:cs typeface="+mj-cs"/>
              </a:rPr>
              <a:t>Performance Task: State of the States</a:t>
            </a:r>
            <a:br>
              <a:rPr lang="en-US" dirty="0" smtClean="0">
                <a:ea typeface="+mj-ea"/>
                <a:cs typeface="+mj-cs"/>
              </a:rPr>
            </a:br>
            <a:r>
              <a:rPr lang="en-US" dirty="0" smtClean="0">
                <a:ea typeface="+mj-ea"/>
                <a:cs typeface="+mj-cs"/>
              </a:rPr>
              <a:t>(2 days)</a:t>
            </a:r>
            <a:endParaRPr lang="en-US" dirty="0">
              <a:ea typeface="+mj-ea"/>
              <a:cs typeface="+mj-cs"/>
            </a:endParaRPr>
          </a:p>
        </p:txBody>
      </p:sp>
      <p:sp>
        <p:nvSpPr>
          <p:cNvPr id="32770" name="Footer Placeholder 4"/>
          <p:cNvSpPr>
            <a:spLocks noGrp="1"/>
          </p:cNvSpPr>
          <p:nvPr>
            <p:ph type="ftr" sz="quarter" idx="11"/>
          </p:nvPr>
        </p:nvSpPr>
        <p:spPr bwMode="auto">
          <a:noFill/>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pPr>
            <a:r>
              <a:rPr lang="en-US" smtClean="0">
                <a:ea typeface="MS PGothic" pitchFamily="34" charset="-128"/>
              </a:rPr>
              <a:t>CT Common Core Algebra 1 Unit 4</a:t>
            </a:r>
          </a:p>
        </p:txBody>
      </p:sp>
      <p:sp>
        <p:nvSpPr>
          <p:cNvPr id="3" name="Content Placeholder 2"/>
          <p:cNvSpPr>
            <a:spLocks noGrp="1"/>
          </p:cNvSpPr>
          <p:nvPr>
            <p:ph sz="quarter" idx="1"/>
          </p:nvPr>
        </p:nvSpPr>
        <p:spPr>
          <a:xfrm>
            <a:off x="457200" y="1219200"/>
            <a:ext cx="8229600" cy="4937125"/>
          </a:xfrm>
        </p:spPr>
        <p:txBody>
          <a:bodyPr>
            <a:normAutofit/>
          </a:bodyPr>
          <a:lstStyle/>
          <a:p>
            <a:pPr eaLnBrk="1" hangingPunct="1"/>
            <a:r>
              <a:rPr lang="en-US" smtClean="0"/>
              <a:t>This performance task:</a:t>
            </a:r>
          </a:p>
          <a:p>
            <a:pPr lvl="1" eaLnBrk="1" hangingPunct="1"/>
            <a:r>
              <a:rPr lang="en-US" smtClean="0">
                <a:solidFill>
                  <a:srgbClr val="262626"/>
                </a:solidFill>
              </a:rPr>
              <a:t>Requires students to work with data for the populations of Connecticut, Kansas, Louisiana, and Nevada between the years 2000 and 2008.</a:t>
            </a:r>
          </a:p>
          <a:p>
            <a:pPr lvl="1" eaLnBrk="1" hangingPunct="1"/>
            <a:r>
              <a:rPr lang="en-US" smtClean="0">
                <a:solidFill>
                  <a:srgbClr val="262626"/>
                </a:solidFill>
              </a:rPr>
              <a:t>Assesses students</a:t>
            </a:r>
            <a:r>
              <a:rPr lang="en-US" altLang="en-US" smtClean="0">
                <a:solidFill>
                  <a:srgbClr val="262626"/>
                </a:solidFill>
              </a:rPr>
              <a:t>’</a:t>
            </a:r>
            <a:r>
              <a:rPr lang="en-US" smtClean="0">
                <a:solidFill>
                  <a:srgbClr val="262626"/>
                </a:solidFill>
              </a:rPr>
              <a:t> ability to distinguish linear from non-linear function, and increasing from decreasing functions. </a:t>
            </a:r>
          </a:p>
          <a:p>
            <a:pPr lvl="1" eaLnBrk="1" hangingPunct="1"/>
            <a:r>
              <a:rPr lang="en-US" smtClean="0">
                <a:solidFill>
                  <a:srgbClr val="262626"/>
                </a:solidFill>
              </a:rPr>
              <a:t>Find a linear equation to model nearly linear data.</a:t>
            </a:r>
          </a:p>
          <a:p>
            <a:pPr lvl="1" eaLnBrk="1" hangingPunct="1"/>
            <a:r>
              <a:rPr lang="en-US" smtClean="0">
                <a:solidFill>
                  <a:srgbClr val="262626"/>
                </a:solidFill>
              </a:rPr>
              <a:t>Compare linear two different linear models</a:t>
            </a:r>
          </a:p>
          <a:p>
            <a:pPr lvl="1" eaLnBrk="1" hangingPunct="1"/>
            <a:r>
              <a:rPr lang="en-US" smtClean="0">
                <a:solidFill>
                  <a:srgbClr val="262626"/>
                </a:solidFill>
              </a:rPr>
              <a:t>Use the linear model to predict population.</a:t>
            </a:r>
          </a:p>
          <a:p>
            <a:pPr lvl="1" eaLnBrk="1" hangingPunct="1"/>
            <a:r>
              <a:rPr lang="en-US" smtClean="0">
                <a:solidFill>
                  <a:srgbClr val="262626"/>
                </a:solidFill>
              </a:rPr>
              <a:t>Evaluate the accuracy of the model.</a:t>
            </a:r>
          </a:p>
          <a:p>
            <a:pPr lvl="1" eaLnBrk="1" hangingPunct="1"/>
            <a:endParaRPr lang="en-US"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en-US" dirty="0" smtClean="0">
                <a:ea typeface="+mj-ea"/>
                <a:cs typeface="+mj-cs"/>
              </a:rPr>
              <a:t>End-Unit Review and Test </a:t>
            </a:r>
            <a:br>
              <a:rPr lang="en-US" dirty="0" smtClean="0">
                <a:ea typeface="+mj-ea"/>
                <a:cs typeface="+mj-cs"/>
              </a:rPr>
            </a:br>
            <a:r>
              <a:rPr lang="en-US" dirty="0" smtClean="0">
                <a:ea typeface="+mj-ea"/>
                <a:cs typeface="+mj-cs"/>
              </a:rPr>
              <a:t>(2 days)</a:t>
            </a:r>
            <a:endParaRPr lang="en-US" dirty="0">
              <a:ea typeface="+mj-ea"/>
              <a:cs typeface="+mj-cs"/>
            </a:endParaRPr>
          </a:p>
        </p:txBody>
      </p:sp>
      <p:sp>
        <p:nvSpPr>
          <p:cNvPr id="33794" name="Footer Placeholder 4"/>
          <p:cNvSpPr>
            <a:spLocks noGrp="1"/>
          </p:cNvSpPr>
          <p:nvPr>
            <p:ph type="ftr" sz="quarter" idx="11"/>
          </p:nvPr>
        </p:nvSpPr>
        <p:spPr bwMode="auto">
          <a:noFill/>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pPr>
            <a:r>
              <a:rPr lang="en-US" smtClean="0">
                <a:ea typeface="MS PGothic" pitchFamily="34" charset="-128"/>
              </a:rPr>
              <a:t>CT Common Core Algebra 1 Unit 4</a:t>
            </a:r>
          </a:p>
        </p:txBody>
      </p:sp>
      <p:sp>
        <p:nvSpPr>
          <p:cNvPr id="33795" name="Content Placeholder 2"/>
          <p:cNvSpPr>
            <a:spLocks noGrp="1"/>
          </p:cNvSpPr>
          <p:nvPr>
            <p:ph sz="quarter" idx="1"/>
          </p:nvPr>
        </p:nvSpPr>
        <p:spPr>
          <a:xfrm>
            <a:off x="457200" y="1219200"/>
            <a:ext cx="8229600" cy="4937125"/>
          </a:xfrm>
        </p:spPr>
        <p:txBody>
          <a:bodyPr/>
          <a:lstStyle/>
          <a:p>
            <a:pPr eaLnBrk="1" hangingPunct="1"/>
            <a:r>
              <a:rPr lang="en-US" smtClean="0"/>
              <a:t>Students will be able to answer the following questions:</a:t>
            </a:r>
          </a:p>
          <a:p>
            <a:pPr lvl="1" eaLnBrk="1" hangingPunct="1"/>
            <a:r>
              <a:rPr lang="en-US" smtClean="0"/>
              <a:t>Given the graph of a linear function, including a horizontal line, identify the corresponding equation, create a table of values,  identify the y-intercept and slope, and write the equation of a line parallel and a line perpendicular to the given line. </a:t>
            </a:r>
          </a:p>
          <a:p>
            <a:pPr lvl="1" eaLnBrk="1" hangingPunct="1"/>
            <a:r>
              <a:rPr lang="en-US" smtClean="0"/>
              <a:t>Find the point slope-form of an equation between two points, and transform the equation into slope-intercept form.</a:t>
            </a:r>
          </a:p>
          <a:p>
            <a:pPr lvl="1" eaLnBrk="1" hangingPunct="1"/>
            <a:r>
              <a:rPr lang="en-US" smtClean="0"/>
              <a:t>Choose which of 3 forms of a linear equation to use to model a contextual situations, identify and explain the meaning of the slope and the y intercept in context. </a:t>
            </a:r>
          </a:p>
          <a:p>
            <a:pPr lvl="1" eaLnBrk="1" hangingPunct="1"/>
            <a:r>
              <a:rPr lang="en-US" smtClean="0"/>
              <a:t>Choose a linear model, graph or table to predict or analyze something in a contextual situation.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p:txBody>
          <a:bodyPr/>
          <a:lstStyle/>
          <a:p>
            <a:pPr eaLnBrk="1" hangingPunct="1"/>
            <a:r>
              <a:rPr lang="en-US" smtClean="0"/>
              <a:t>Today</a:t>
            </a:r>
            <a:r>
              <a:rPr lang="en-US" altLang="en-US" smtClean="0"/>
              <a:t>’</a:t>
            </a:r>
            <a:r>
              <a:rPr lang="en-US" smtClean="0"/>
              <a:t>s Presenters</a:t>
            </a:r>
          </a:p>
        </p:txBody>
      </p:sp>
      <p:sp>
        <p:nvSpPr>
          <p:cNvPr id="16386" name="Footer Placeholder 2"/>
          <p:cNvSpPr>
            <a:spLocks noGrp="1"/>
          </p:cNvSpPr>
          <p:nvPr>
            <p:ph type="ftr" sz="quarter" idx="11"/>
          </p:nvPr>
        </p:nvSpPr>
        <p:spPr bwMode="auto">
          <a:noFill/>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pPr>
            <a:r>
              <a:rPr lang="en-US" smtClean="0">
                <a:ea typeface="MS PGothic" pitchFamily="34" charset="-128"/>
              </a:rPr>
              <a:t>CT Common Core Algebra 1 Unit 4</a:t>
            </a:r>
          </a:p>
        </p:txBody>
      </p:sp>
      <p:sp>
        <p:nvSpPr>
          <p:cNvPr id="16387" name="Content Placeholder 4"/>
          <p:cNvSpPr>
            <a:spLocks noGrp="1"/>
          </p:cNvSpPr>
          <p:nvPr>
            <p:ph sz="quarter" idx="1"/>
          </p:nvPr>
        </p:nvSpPr>
        <p:spPr>
          <a:xfrm>
            <a:off x="457200" y="1219200"/>
            <a:ext cx="8229600" cy="4937125"/>
          </a:xfrm>
        </p:spPr>
        <p:txBody>
          <a:bodyPr/>
          <a:lstStyle/>
          <a:p>
            <a:pPr eaLnBrk="1" hangingPunct="1"/>
            <a:endParaRPr lang="en-US"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5"/>
          <p:cNvSpPr>
            <a:spLocks noGrp="1"/>
          </p:cNvSpPr>
          <p:nvPr>
            <p:ph type="title"/>
          </p:nvPr>
        </p:nvSpPr>
        <p:spPr/>
        <p:txBody>
          <a:bodyPr/>
          <a:lstStyle/>
          <a:p>
            <a:pPr eaLnBrk="1" hangingPunct="1"/>
            <a:r>
              <a:rPr lang="en-US" smtClean="0"/>
              <a:t>Investigation Exploration</a:t>
            </a:r>
          </a:p>
        </p:txBody>
      </p:sp>
      <p:sp>
        <p:nvSpPr>
          <p:cNvPr id="34818" name="Footer Placeholder 4"/>
          <p:cNvSpPr>
            <a:spLocks noGrp="1"/>
          </p:cNvSpPr>
          <p:nvPr>
            <p:ph type="ftr" sz="quarter" idx="11"/>
          </p:nvPr>
        </p:nvSpPr>
        <p:spPr bwMode="auto">
          <a:xfrm>
            <a:off x="2898775" y="6569075"/>
            <a:ext cx="3505200" cy="365125"/>
          </a:xfrm>
          <a:noFill/>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pPr>
            <a:r>
              <a:rPr lang="en-US" smtClean="0">
                <a:ea typeface="MS PGothic" pitchFamily="34" charset="-128"/>
              </a:rPr>
              <a:t>CT Common Core Algebra 1 Unit 4</a:t>
            </a:r>
          </a:p>
        </p:txBody>
      </p:sp>
      <p:sp>
        <p:nvSpPr>
          <p:cNvPr id="34819" name="Content Placeholder 2"/>
          <p:cNvSpPr>
            <a:spLocks noGrp="1"/>
          </p:cNvSpPr>
          <p:nvPr>
            <p:ph sz="quarter" idx="1"/>
          </p:nvPr>
        </p:nvSpPr>
        <p:spPr>
          <a:xfrm>
            <a:off x="457200" y="1219200"/>
            <a:ext cx="8229600" cy="4937125"/>
          </a:xfrm>
        </p:spPr>
        <p:txBody>
          <a:bodyPr/>
          <a:lstStyle/>
          <a:p>
            <a:pPr eaLnBrk="1" hangingPunct="1">
              <a:buFont typeface="Wingdings 3" pitchFamily="18" charset="2"/>
              <a:buNone/>
            </a:pPr>
            <a:r>
              <a:rPr lang="en-US" smtClean="0"/>
              <a:t>Participants will break into four groups.  Each group will</a:t>
            </a:r>
          </a:p>
          <a:p>
            <a:pPr eaLnBrk="1" hangingPunct="1">
              <a:buFont typeface="Wingdings 3" pitchFamily="18" charset="2"/>
              <a:buNone/>
            </a:pPr>
            <a:r>
              <a:rPr lang="en-US" smtClean="0"/>
              <a:t>participate in the following four workshops: </a:t>
            </a:r>
          </a:p>
          <a:p>
            <a:pPr eaLnBrk="1" hangingPunct="1">
              <a:buFont typeface="Wingdings 3" pitchFamily="18" charset="2"/>
              <a:buNone/>
            </a:pPr>
            <a:r>
              <a:rPr lang="en-US" smtClean="0"/>
              <a:t>(30 minute rotation)</a:t>
            </a:r>
          </a:p>
          <a:p>
            <a:pPr lvl="1" eaLnBrk="1" hangingPunct="1"/>
            <a:r>
              <a:rPr lang="en-US" smtClean="0"/>
              <a:t>Workshop 1: Investigation 1</a:t>
            </a:r>
          </a:p>
          <a:p>
            <a:pPr lvl="1" eaLnBrk="1" hangingPunct="1"/>
            <a:r>
              <a:rPr lang="en-US" smtClean="0"/>
              <a:t>Workshop 2: Investigation 3</a:t>
            </a:r>
          </a:p>
          <a:p>
            <a:pPr lvl="1" eaLnBrk="1" hangingPunct="1"/>
            <a:r>
              <a:rPr lang="en-US" smtClean="0"/>
              <a:t>Workshop 3: Investigation 4</a:t>
            </a:r>
          </a:p>
          <a:p>
            <a:pPr lvl="1" eaLnBrk="1" hangingPunct="1"/>
            <a:r>
              <a:rPr lang="en-US" smtClean="0"/>
              <a:t>Workshop 4: Investigation 6</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itle 1"/>
          <p:cNvSpPr>
            <a:spLocks noGrp="1"/>
          </p:cNvSpPr>
          <p:nvPr>
            <p:ph type="title"/>
          </p:nvPr>
        </p:nvSpPr>
        <p:spPr/>
        <p:txBody>
          <a:bodyPr/>
          <a:lstStyle/>
          <a:p>
            <a:pPr eaLnBrk="1" hangingPunct="1"/>
            <a:r>
              <a:rPr lang="en-US" smtClean="0"/>
              <a:t>Assessment Plan</a:t>
            </a:r>
          </a:p>
        </p:txBody>
      </p:sp>
      <p:sp>
        <p:nvSpPr>
          <p:cNvPr id="35842" name="Footer Placeholder 4"/>
          <p:cNvSpPr>
            <a:spLocks noGrp="1"/>
          </p:cNvSpPr>
          <p:nvPr>
            <p:ph type="ftr" sz="quarter" idx="11"/>
          </p:nvPr>
        </p:nvSpPr>
        <p:spPr bwMode="auto">
          <a:noFill/>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pPr>
            <a:r>
              <a:rPr lang="en-US" smtClean="0">
                <a:ea typeface="MS PGothic" pitchFamily="34" charset="-128"/>
              </a:rPr>
              <a:t>CT Common Core Algebra 1 Unit 4</a:t>
            </a:r>
          </a:p>
        </p:txBody>
      </p:sp>
      <p:sp>
        <p:nvSpPr>
          <p:cNvPr id="35843" name="Content Placeholder 2"/>
          <p:cNvSpPr>
            <a:spLocks noGrp="1"/>
          </p:cNvSpPr>
          <p:nvPr>
            <p:ph sz="quarter" idx="1"/>
          </p:nvPr>
        </p:nvSpPr>
        <p:spPr>
          <a:xfrm>
            <a:off x="457200" y="1219200"/>
            <a:ext cx="8229600" cy="4937125"/>
          </a:xfrm>
        </p:spPr>
        <p:txBody>
          <a:bodyPr/>
          <a:lstStyle/>
          <a:p>
            <a:pPr eaLnBrk="1" hangingPunct="1"/>
            <a:r>
              <a:rPr lang="en-US" smtClean="0"/>
              <a:t>Investigation 1:What Makes a Function Linear?</a:t>
            </a:r>
          </a:p>
          <a:p>
            <a:pPr lvl="1" eaLnBrk="1" hangingPunct="1"/>
            <a:r>
              <a:rPr lang="en-US" sz="2500" b="1" smtClean="0"/>
              <a:t>Exit Slip 4.1.1 </a:t>
            </a:r>
            <a:r>
              <a:rPr lang="en-US" sz="2500" smtClean="0"/>
              <a:t>asks students to draw qualitative graphs of someone walking with the motion detector.</a:t>
            </a:r>
          </a:p>
          <a:p>
            <a:pPr lvl="1" eaLnBrk="1" hangingPunct="1"/>
            <a:r>
              <a:rPr lang="en-US" sz="2500" b="1" smtClean="0"/>
              <a:t>Exit Slip 4.1.1 </a:t>
            </a:r>
            <a:r>
              <a:rPr lang="en-US" sz="2500" smtClean="0"/>
              <a:t>asks students to draw quantitative graphs of someone walking with the motion detector given speed as well as direction.</a:t>
            </a:r>
          </a:p>
          <a:p>
            <a:pPr lvl="1" eaLnBrk="1" hangingPunct="1"/>
            <a:r>
              <a:rPr lang="en-US" sz="2500" b="1" smtClean="0"/>
              <a:t>Journal Entry </a:t>
            </a:r>
            <a:r>
              <a:rPr lang="en-US" sz="2500" smtClean="0"/>
              <a:t>asks students to draw a distance-time graph based on a story.</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itle 1"/>
          <p:cNvSpPr>
            <a:spLocks noGrp="1"/>
          </p:cNvSpPr>
          <p:nvPr>
            <p:ph type="title"/>
          </p:nvPr>
        </p:nvSpPr>
        <p:spPr/>
        <p:txBody>
          <a:bodyPr/>
          <a:lstStyle/>
          <a:p>
            <a:pPr eaLnBrk="1" hangingPunct="1"/>
            <a:r>
              <a:rPr lang="en-US" smtClean="0"/>
              <a:t>Assessment Plan</a:t>
            </a:r>
          </a:p>
        </p:txBody>
      </p:sp>
      <p:sp>
        <p:nvSpPr>
          <p:cNvPr id="36866" name="Footer Placeholder 4"/>
          <p:cNvSpPr>
            <a:spLocks noGrp="1"/>
          </p:cNvSpPr>
          <p:nvPr>
            <p:ph type="ftr" sz="quarter" idx="11"/>
          </p:nvPr>
        </p:nvSpPr>
        <p:spPr bwMode="auto">
          <a:noFill/>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pPr>
            <a:r>
              <a:rPr lang="en-US" smtClean="0">
                <a:ea typeface="MS PGothic" pitchFamily="34" charset="-128"/>
              </a:rPr>
              <a:t>CT Common Core Algebra 1 Unit 4</a:t>
            </a:r>
          </a:p>
        </p:txBody>
      </p:sp>
      <p:sp>
        <p:nvSpPr>
          <p:cNvPr id="36867" name="Content Placeholder 2"/>
          <p:cNvSpPr>
            <a:spLocks noGrp="1"/>
          </p:cNvSpPr>
          <p:nvPr>
            <p:ph sz="quarter" idx="1"/>
          </p:nvPr>
        </p:nvSpPr>
        <p:spPr>
          <a:xfrm>
            <a:off x="457200" y="1219200"/>
            <a:ext cx="8229600" cy="4937125"/>
          </a:xfrm>
        </p:spPr>
        <p:txBody>
          <a:bodyPr/>
          <a:lstStyle/>
          <a:p>
            <a:pPr eaLnBrk="1" hangingPunct="1"/>
            <a:r>
              <a:rPr lang="en-US" smtClean="0"/>
              <a:t>Investigation 2: Recognizing Linear Functions from Words, Tables and Graphs </a:t>
            </a:r>
          </a:p>
          <a:p>
            <a:pPr lvl="1" eaLnBrk="1" hangingPunct="1"/>
            <a:r>
              <a:rPr lang="en-US" sz="2500" b="1" smtClean="0"/>
              <a:t>Exit Slip 4.2 </a:t>
            </a:r>
            <a:r>
              <a:rPr lang="en-US" sz="2500" smtClean="0"/>
              <a:t>asks students to identify a function as linear or non-linear from a table and to explain their reasoning.</a:t>
            </a:r>
          </a:p>
          <a:p>
            <a:pPr lvl="1" eaLnBrk="1" hangingPunct="1"/>
            <a:r>
              <a:rPr lang="en-US" sz="2500" b="1" smtClean="0"/>
              <a:t>Journal Entry</a:t>
            </a:r>
            <a:r>
              <a:rPr lang="en-US" sz="2500" smtClean="0"/>
              <a:t> asks students to compare arithmetic and geometric sequences with linear and non-linear functions.</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itle 1"/>
          <p:cNvSpPr>
            <a:spLocks noGrp="1"/>
          </p:cNvSpPr>
          <p:nvPr>
            <p:ph type="title"/>
          </p:nvPr>
        </p:nvSpPr>
        <p:spPr/>
        <p:txBody>
          <a:bodyPr/>
          <a:lstStyle/>
          <a:p>
            <a:pPr eaLnBrk="1" hangingPunct="1"/>
            <a:r>
              <a:rPr lang="en-US" smtClean="0"/>
              <a:t>Assessment Plan</a:t>
            </a:r>
          </a:p>
        </p:txBody>
      </p:sp>
      <p:sp>
        <p:nvSpPr>
          <p:cNvPr id="37890" name="Footer Placeholder 4"/>
          <p:cNvSpPr>
            <a:spLocks noGrp="1"/>
          </p:cNvSpPr>
          <p:nvPr>
            <p:ph type="ftr" sz="quarter" idx="11"/>
          </p:nvPr>
        </p:nvSpPr>
        <p:spPr bwMode="auto">
          <a:noFill/>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pPr>
            <a:r>
              <a:rPr lang="en-US" smtClean="0">
                <a:ea typeface="MS PGothic" pitchFamily="34" charset="-128"/>
              </a:rPr>
              <a:t>CT Common Core Algebra 1 Unit 4</a:t>
            </a:r>
          </a:p>
        </p:txBody>
      </p:sp>
      <p:sp>
        <p:nvSpPr>
          <p:cNvPr id="37891" name="Content Placeholder 2"/>
          <p:cNvSpPr>
            <a:spLocks noGrp="1"/>
          </p:cNvSpPr>
          <p:nvPr>
            <p:ph sz="quarter" idx="1"/>
          </p:nvPr>
        </p:nvSpPr>
        <p:spPr>
          <a:xfrm>
            <a:off x="457200" y="1219200"/>
            <a:ext cx="8229600" cy="4937125"/>
          </a:xfrm>
        </p:spPr>
        <p:txBody>
          <a:bodyPr/>
          <a:lstStyle/>
          <a:p>
            <a:pPr eaLnBrk="1" hangingPunct="1"/>
            <a:r>
              <a:rPr lang="en-US" smtClean="0"/>
              <a:t>Investigation 3: Calculating and Interpreting the Slope</a:t>
            </a:r>
          </a:p>
          <a:p>
            <a:pPr lvl="1" eaLnBrk="1" hangingPunct="1"/>
            <a:r>
              <a:rPr lang="en-US" sz="2500" b="1" smtClean="0"/>
              <a:t>Exit Slip 4.3.1 </a:t>
            </a:r>
            <a:r>
              <a:rPr lang="en-US" sz="2500" smtClean="0"/>
              <a:t>assesses students</a:t>
            </a:r>
            <a:r>
              <a:rPr lang="en-US" altLang="en-US" sz="2500" smtClean="0"/>
              <a:t>’</a:t>
            </a:r>
            <a:r>
              <a:rPr lang="en-US" sz="2500" smtClean="0"/>
              <a:t> understanding of the relationship between slope and rate of change.</a:t>
            </a:r>
          </a:p>
          <a:p>
            <a:pPr lvl="1" eaLnBrk="1" hangingPunct="1"/>
            <a:r>
              <a:rPr lang="en-US" sz="2500" b="1" smtClean="0"/>
              <a:t>Exit Slip 4.3.2</a:t>
            </a:r>
            <a:r>
              <a:rPr lang="en-US" sz="2500" smtClean="0"/>
              <a:t> asks students to calculate the slope of a line and use the slope to determine its direction and steepness.</a:t>
            </a:r>
          </a:p>
          <a:p>
            <a:pPr lvl="1" eaLnBrk="1" hangingPunct="1"/>
            <a:r>
              <a:rPr lang="en-US" sz="2500" b="1" smtClean="0"/>
              <a:t>Journal Entry</a:t>
            </a:r>
            <a:r>
              <a:rPr lang="en-US" sz="2500" smtClean="0"/>
              <a:t> asks students to apply the concept of slope to a previously encountered function in context.</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1"/>
          <p:cNvSpPr>
            <a:spLocks noGrp="1"/>
          </p:cNvSpPr>
          <p:nvPr>
            <p:ph type="title"/>
          </p:nvPr>
        </p:nvSpPr>
        <p:spPr/>
        <p:txBody>
          <a:bodyPr/>
          <a:lstStyle/>
          <a:p>
            <a:pPr eaLnBrk="1" hangingPunct="1"/>
            <a:r>
              <a:rPr lang="en-US" smtClean="0"/>
              <a:t>Assessment Plan</a:t>
            </a:r>
          </a:p>
        </p:txBody>
      </p:sp>
      <p:sp>
        <p:nvSpPr>
          <p:cNvPr id="38914" name="Footer Placeholder 4"/>
          <p:cNvSpPr>
            <a:spLocks noGrp="1"/>
          </p:cNvSpPr>
          <p:nvPr>
            <p:ph type="ftr" sz="quarter" idx="11"/>
          </p:nvPr>
        </p:nvSpPr>
        <p:spPr bwMode="auto">
          <a:noFill/>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pPr>
            <a:r>
              <a:rPr lang="en-US" smtClean="0">
                <a:ea typeface="MS PGothic" pitchFamily="34" charset="-128"/>
              </a:rPr>
              <a:t>CT Common Core Algebra 1 Unit 4</a:t>
            </a:r>
          </a:p>
        </p:txBody>
      </p:sp>
      <p:sp>
        <p:nvSpPr>
          <p:cNvPr id="38915" name="Content Placeholder 2"/>
          <p:cNvSpPr>
            <a:spLocks noGrp="1"/>
          </p:cNvSpPr>
          <p:nvPr>
            <p:ph sz="quarter" idx="1"/>
          </p:nvPr>
        </p:nvSpPr>
        <p:spPr>
          <a:xfrm>
            <a:off x="457200" y="1219200"/>
            <a:ext cx="8229600" cy="4937125"/>
          </a:xfrm>
        </p:spPr>
        <p:txBody>
          <a:bodyPr/>
          <a:lstStyle/>
          <a:p>
            <a:pPr eaLnBrk="1" hangingPunct="1"/>
            <a:r>
              <a:rPr lang="en-US" smtClean="0"/>
              <a:t>Investigation 4: Effects of Changing Parameters of an Equation in Slope-Intercept Form </a:t>
            </a:r>
          </a:p>
          <a:p>
            <a:pPr lvl="1" eaLnBrk="1" hangingPunct="1"/>
            <a:r>
              <a:rPr lang="en-US" sz="2500" b="1" smtClean="0"/>
              <a:t>Exit Slip 4.4.1 </a:t>
            </a:r>
            <a:r>
              <a:rPr lang="en-US" sz="2500" smtClean="0"/>
              <a:t>assesses student understanding of the parameters </a:t>
            </a:r>
            <a:r>
              <a:rPr lang="en-US" sz="2500" i="1" smtClean="0"/>
              <a:t>m</a:t>
            </a:r>
            <a:r>
              <a:rPr lang="en-US" sz="2500" smtClean="0"/>
              <a:t> and </a:t>
            </a:r>
            <a:r>
              <a:rPr lang="en-US" sz="2500" i="1" smtClean="0"/>
              <a:t>b</a:t>
            </a:r>
            <a:r>
              <a:rPr lang="en-US" sz="2500" smtClean="0"/>
              <a:t>.</a:t>
            </a:r>
          </a:p>
          <a:p>
            <a:pPr lvl="1" eaLnBrk="1" hangingPunct="1"/>
            <a:r>
              <a:rPr lang="en-US" sz="2500" b="1" smtClean="0"/>
              <a:t>Exit Slip 4.4.2 </a:t>
            </a:r>
            <a:r>
              <a:rPr lang="en-US" sz="2500" smtClean="0"/>
              <a:t>has students apply the slope-intercept form of the line to a real world context.</a:t>
            </a:r>
          </a:p>
          <a:p>
            <a:pPr lvl="1" eaLnBrk="1" hangingPunct="1"/>
            <a:r>
              <a:rPr lang="en-US" sz="2500" b="1" smtClean="0"/>
              <a:t>Journal Entry </a:t>
            </a:r>
            <a:r>
              <a:rPr lang="en-US" sz="2500" smtClean="0"/>
              <a:t>asks students to think about the conditions that determine a line.</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Title 1"/>
          <p:cNvSpPr>
            <a:spLocks noGrp="1"/>
          </p:cNvSpPr>
          <p:nvPr>
            <p:ph type="title"/>
          </p:nvPr>
        </p:nvSpPr>
        <p:spPr/>
        <p:txBody>
          <a:bodyPr/>
          <a:lstStyle/>
          <a:p>
            <a:pPr eaLnBrk="1" hangingPunct="1"/>
            <a:r>
              <a:rPr lang="en-US" smtClean="0"/>
              <a:t>Assessment Plan</a:t>
            </a:r>
          </a:p>
        </p:txBody>
      </p:sp>
      <p:sp>
        <p:nvSpPr>
          <p:cNvPr id="39938" name="Footer Placeholder 4"/>
          <p:cNvSpPr>
            <a:spLocks noGrp="1"/>
          </p:cNvSpPr>
          <p:nvPr>
            <p:ph type="ftr" sz="quarter" idx="11"/>
          </p:nvPr>
        </p:nvSpPr>
        <p:spPr bwMode="auto">
          <a:noFill/>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pPr>
            <a:r>
              <a:rPr lang="en-US" smtClean="0">
                <a:ea typeface="MS PGothic" pitchFamily="34" charset="-128"/>
              </a:rPr>
              <a:t>CT Common Core Algebra 1 Unit 4</a:t>
            </a:r>
          </a:p>
        </p:txBody>
      </p:sp>
      <p:sp>
        <p:nvSpPr>
          <p:cNvPr id="39939" name="Content Placeholder 2"/>
          <p:cNvSpPr>
            <a:spLocks noGrp="1"/>
          </p:cNvSpPr>
          <p:nvPr>
            <p:ph sz="quarter" idx="1"/>
          </p:nvPr>
        </p:nvSpPr>
        <p:spPr>
          <a:xfrm>
            <a:off x="457200" y="1219200"/>
            <a:ext cx="8229600" cy="4937125"/>
          </a:xfrm>
        </p:spPr>
        <p:txBody>
          <a:bodyPr/>
          <a:lstStyle/>
          <a:p>
            <a:pPr eaLnBrk="1" hangingPunct="1"/>
            <a:r>
              <a:rPr lang="en-US" smtClean="0"/>
              <a:t>Investigation 5: Forms of Linear Equation: Slope-Intercept and Standard </a:t>
            </a:r>
          </a:p>
          <a:p>
            <a:pPr lvl="1" eaLnBrk="1" hangingPunct="1"/>
            <a:r>
              <a:rPr lang="en-US" sz="2500" b="1" smtClean="0"/>
              <a:t>Journal Entry 1 </a:t>
            </a:r>
            <a:r>
              <a:rPr lang="en-US" sz="2500" smtClean="0"/>
              <a:t>assesses students</a:t>
            </a:r>
            <a:r>
              <a:rPr lang="en-US" altLang="en-US" sz="2500" smtClean="0"/>
              <a:t>’</a:t>
            </a:r>
            <a:r>
              <a:rPr lang="en-US" sz="2500" smtClean="0"/>
              <a:t> understanding of when direct variation is a suitable model.</a:t>
            </a:r>
          </a:p>
          <a:p>
            <a:pPr lvl="1" eaLnBrk="1" hangingPunct="1"/>
            <a:r>
              <a:rPr lang="en-US" sz="2500" b="1" smtClean="0"/>
              <a:t>Journal Entry 2 </a:t>
            </a:r>
            <a:r>
              <a:rPr lang="en-US" sz="2500" smtClean="0"/>
              <a:t>asks students advantages and disadvantages of two forms of the linear equation.</a:t>
            </a:r>
          </a:p>
          <a:p>
            <a:pPr lvl="1" eaLnBrk="1" hangingPunct="1"/>
            <a:r>
              <a:rPr lang="en-US" sz="2500" b="1" smtClean="0"/>
              <a:t>Exit Slip 4.5 </a:t>
            </a:r>
            <a:r>
              <a:rPr lang="en-US" sz="2500" smtClean="0"/>
              <a:t>asks students to transform an equation from standard form to slope-intercept form and to graph an equation using two intercepts.</a:t>
            </a:r>
          </a:p>
          <a:p>
            <a:pPr lvl="1" eaLnBrk="1" hangingPunct="1"/>
            <a:r>
              <a:rPr lang="en-US" sz="2500" b="1" smtClean="0"/>
              <a:t>Journal Entry 3 </a:t>
            </a:r>
            <a:r>
              <a:rPr lang="en-US" sz="2500" smtClean="0"/>
              <a:t>asks students to describe real world situations modeled by standard and slope-intercept forms</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le 1"/>
          <p:cNvSpPr>
            <a:spLocks noGrp="1"/>
          </p:cNvSpPr>
          <p:nvPr>
            <p:ph type="title"/>
          </p:nvPr>
        </p:nvSpPr>
        <p:spPr/>
        <p:txBody>
          <a:bodyPr/>
          <a:lstStyle/>
          <a:p>
            <a:pPr eaLnBrk="1" hangingPunct="1"/>
            <a:r>
              <a:rPr lang="en-US" smtClean="0"/>
              <a:t>Assessment Plan</a:t>
            </a:r>
          </a:p>
        </p:txBody>
      </p:sp>
      <p:sp>
        <p:nvSpPr>
          <p:cNvPr id="40962" name="Footer Placeholder 2"/>
          <p:cNvSpPr>
            <a:spLocks noGrp="1"/>
          </p:cNvSpPr>
          <p:nvPr>
            <p:ph type="ftr" sz="quarter" idx="11"/>
          </p:nvPr>
        </p:nvSpPr>
        <p:spPr bwMode="auto">
          <a:noFill/>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pPr>
            <a:r>
              <a:rPr lang="en-US" smtClean="0">
                <a:ea typeface="MS PGothic" pitchFamily="34" charset="-128"/>
              </a:rPr>
              <a:t>CT Common Core Algebra 1 Unit 4</a:t>
            </a:r>
          </a:p>
        </p:txBody>
      </p:sp>
      <p:sp>
        <p:nvSpPr>
          <p:cNvPr id="40963" name="Content Placeholder 4"/>
          <p:cNvSpPr>
            <a:spLocks noGrp="1"/>
          </p:cNvSpPr>
          <p:nvPr>
            <p:ph sz="quarter" idx="1"/>
          </p:nvPr>
        </p:nvSpPr>
        <p:spPr>
          <a:xfrm>
            <a:off x="457200" y="1219200"/>
            <a:ext cx="8229600" cy="4937125"/>
          </a:xfrm>
        </p:spPr>
        <p:txBody>
          <a:bodyPr/>
          <a:lstStyle/>
          <a:p>
            <a:pPr eaLnBrk="1" hangingPunct="1"/>
            <a:r>
              <a:rPr lang="en-US" smtClean="0"/>
              <a:t>Investigation 6: The Point-Slope Form of Linear Equations</a:t>
            </a:r>
          </a:p>
          <a:p>
            <a:pPr lvl="1" eaLnBrk="1" hangingPunct="1"/>
            <a:r>
              <a:rPr lang="en-US" sz="2500" b="1" smtClean="0"/>
              <a:t>Exit Slip 4.6.1 </a:t>
            </a:r>
            <a:r>
              <a:rPr lang="en-US" sz="2500" smtClean="0"/>
              <a:t>assesses fundamental understanding of the point-slope form by asking students to identify the slope and the point from an equation and to write an equation given the slope and one point.</a:t>
            </a:r>
          </a:p>
          <a:p>
            <a:pPr lvl="1" eaLnBrk="1" hangingPunct="1"/>
            <a:r>
              <a:rPr lang="en-US" sz="2500" b="1" smtClean="0"/>
              <a:t>Journal Entry 1 </a:t>
            </a:r>
            <a:r>
              <a:rPr lang="en-US" sz="2500" smtClean="0"/>
              <a:t>asks students to explain the meaning of point-slope form.</a:t>
            </a:r>
          </a:p>
          <a:p>
            <a:pPr lvl="1" eaLnBrk="1" hangingPunct="1"/>
            <a:r>
              <a:rPr lang="en-US" sz="2500" b="1" smtClean="0"/>
              <a:t>Exit Slip 4.6.2 </a:t>
            </a:r>
            <a:r>
              <a:rPr lang="en-US" sz="2500" smtClean="0"/>
              <a:t>has students apply point-slope form in a real-world context.</a:t>
            </a:r>
          </a:p>
          <a:p>
            <a:pPr lvl="1" eaLnBrk="1" hangingPunct="1"/>
            <a:r>
              <a:rPr lang="en-US" sz="2500" b="1" smtClean="0"/>
              <a:t>Journal Entry 2 </a:t>
            </a:r>
            <a:r>
              <a:rPr lang="en-US" sz="2500" smtClean="0"/>
              <a:t>asks students to evaluate advantages and disadvantages of point-slope form.</a:t>
            </a:r>
          </a:p>
          <a:p>
            <a:pPr eaLnBrk="1" hangingPunct="1"/>
            <a:endParaRPr lang="en-US" smtClean="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en-US" dirty="0" smtClean="0">
                <a:ea typeface="+mj-ea"/>
                <a:cs typeface="+mj-cs"/>
              </a:rPr>
              <a:t>Common Core Content Standards (priority standard are in bold)</a:t>
            </a:r>
            <a:endParaRPr lang="en-US" dirty="0">
              <a:ea typeface="+mj-ea"/>
              <a:cs typeface="+mj-cs"/>
            </a:endParaRPr>
          </a:p>
        </p:txBody>
      </p:sp>
      <p:sp>
        <p:nvSpPr>
          <p:cNvPr id="41986" name="Footer Placeholder 4"/>
          <p:cNvSpPr>
            <a:spLocks noGrp="1"/>
          </p:cNvSpPr>
          <p:nvPr>
            <p:ph type="ftr" sz="quarter" idx="11"/>
          </p:nvPr>
        </p:nvSpPr>
        <p:spPr bwMode="auto">
          <a:noFill/>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pPr>
            <a:r>
              <a:rPr lang="en-US" smtClean="0">
                <a:ea typeface="MS PGothic" pitchFamily="34" charset="-128"/>
              </a:rPr>
              <a:t>CT Common Core Algebra 1 Unit 4</a:t>
            </a:r>
          </a:p>
        </p:txBody>
      </p:sp>
      <p:sp>
        <p:nvSpPr>
          <p:cNvPr id="3" name="Content Placeholder 2"/>
          <p:cNvSpPr>
            <a:spLocks noGrp="1"/>
          </p:cNvSpPr>
          <p:nvPr>
            <p:ph sz="quarter" idx="1"/>
          </p:nvPr>
        </p:nvSpPr>
        <p:spPr>
          <a:xfrm>
            <a:off x="457200" y="1219200"/>
            <a:ext cx="8229600" cy="4937125"/>
          </a:xfrm>
        </p:spPr>
        <p:txBody>
          <a:bodyPr>
            <a:normAutofit/>
          </a:bodyPr>
          <a:lstStyle/>
          <a:p>
            <a:pPr marL="274320" indent="-274320" eaLnBrk="1" fontAlgn="auto" hangingPunct="1">
              <a:spcAft>
                <a:spcPts val="0"/>
              </a:spcAft>
              <a:buFont typeface="Wingdings 3"/>
              <a:buChar char=""/>
              <a:defRPr/>
            </a:pPr>
            <a:r>
              <a:rPr lang="en-US" sz="2400" dirty="0">
                <a:ea typeface="+mn-ea"/>
                <a:cs typeface="+mn-cs"/>
              </a:rPr>
              <a:t>F-IF 6. Calculate and interpret the average rate of change of a function (presented symbolically or as a table) over a specified interval. Estimate the rate of change from a graph.* </a:t>
            </a:r>
          </a:p>
          <a:p>
            <a:pPr marL="274320" indent="-274320" eaLnBrk="1" fontAlgn="auto" hangingPunct="1">
              <a:spcAft>
                <a:spcPts val="0"/>
              </a:spcAft>
              <a:buFont typeface="Wingdings 3"/>
              <a:buChar char=""/>
              <a:defRPr/>
            </a:pPr>
            <a:r>
              <a:rPr lang="en-US" sz="2400" dirty="0">
                <a:ea typeface="+mn-ea"/>
                <a:cs typeface="+mn-cs"/>
              </a:rPr>
              <a:t>F-IF 7. Graph functions expressed symbolically and show key features of the graph, by hand in simple cases and using technology for more complicated cases.*</a:t>
            </a:r>
          </a:p>
          <a:p>
            <a:pPr marL="274320" indent="-274320" eaLnBrk="1" fontAlgn="auto" hangingPunct="1">
              <a:spcAft>
                <a:spcPts val="0"/>
              </a:spcAft>
              <a:buFont typeface="Wingdings 3"/>
              <a:buChar char=""/>
              <a:defRPr/>
            </a:pPr>
            <a:r>
              <a:rPr lang="en-US" sz="2400" dirty="0">
                <a:ea typeface="+mn-ea"/>
                <a:cs typeface="+mn-cs"/>
              </a:rPr>
              <a:t>Graph linear ...functions and show intercepts..</a:t>
            </a:r>
          </a:p>
          <a:p>
            <a:pPr marL="274320" indent="-274320" eaLnBrk="1" fontAlgn="auto" hangingPunct="1">
              <a:spcAft>
                <a:spcPts val="0"/>
              </a:spcAft>
              <a:buFont typeface="Wingdings 3"/>
              <a:buChar char=""/>
              <a:defRPr/>
            </a:pPr>
            <a:r>
              <a:rPr lang="en-US" sz="2400" dirty="0">
                <a:ea typeface="+mn-ea"/>
                <a:cs typeface="+mn-cs"/>
              </a:rPr>
              <a:t>F-IF 8. Write a function defined by an expression in different but equivalent forms to reveal and explain different properties of the function.</a:t>
            </a:r>
          </a:p>
          <a:p>
            <a:pPr marL="0" indent="0" eaLnBrk="1" fontAlgn="auto" hangingPunct="1">
              <a:spcAft>
                <a:spcPts val="0"/>
              </a:spcAft>
              <a:buFont typeface="Wingdings 3"/>
              <a:buNone/>
              <a:defRPr/>
            </a:pPr>
            <a:endParaRPr lang="en-US" sz="2200" dirty="0" smtClean="0">
              <a:ea typeface="+mn-ea"/>
              <a:cs typeface="+mn-cs"/>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en-US" dirty="0">
                <a:ea typeface="+mj-ea"/>
                <a:cs typeface="+mj-cs"/>
              </a:rPr>
              <a:t>Common Core Content Standards (priority standard are in bold)</a:t>
            </a:r>
          </a:p>
        </p:txBody>
      </p:sp>
      <p:sp>
        <p:nvSpPr>
          <p:cNvPr id="43010" name="Footer Placeholder 2"/>
          <p:cNvSpPr>
            <a:spLocks noGrp="1"/>
          </p:cNvSpPr>
          <p:nvPr>
            <p:ph type="ftr" sz="quarter" idx="11"/>
          </p:nvPr>
        </p:nvSpPr>
        <p:spPr bwMode="auto">
          <a:noFill/>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pPr>
            <a:r>
              <a:rPr lang="en-US" smtClean="0">
                <a:ea typeface="MS PGothic" pitchFamily="34" charset="-128"/>
              </a:rPr>
              <a:t>CT Common Core Algebra 1 Unit 4</a:t>
            </a:r>
          </a:p>
        </p:txBody>
      </p:sp>
      <p:sp>
        <p:nvSpPr>
          <p:cNvPr id="43011" name="Content Placeholder 3"/>
          <p:cNvSpPr>
            <a:spLocks noGrp="1"/>
          </p:cNvSpPr>
          <p:nvPr>
            <p:ph sz="quarter" idx="1"/>
          </p:nvPr>
        </p:nvSpPr>
        <p:spPr>
          <a:xfrm>
            <a:off x="457200" y="1219200"/>
            <a:ext cx="8229600" cy="4937125"/>
          </a:xfrm>
        </p:spPr>
        <p:txBody>
          <a:bodyPr/>
          <a:lstStyle/>
          <a:p>
            <a:pPr eaLnBrk="1" hangingPunct="1"/>
            <a:r>
              <a:rPr lang="en-US" sz="2400" b="1" smtClean="0"/>
              <a:t>F-LE 1.</a:t>
            </a:r>
            <a:r>
              <a:rPr lang="en-US" sz="2400" smtClean="0"/>
              <a:t> Distinguish between situations that can be modeled with linear functions [and with exponential functions].</a:t>
            </a:r>
          </a:p>
          <a:p>
            <a:pPr eaLnBrk="1" hangingPunct="1"/>
            <a:r>
              <a:rPr lang="en-US" sz="2400" b="1" smtClean="0"/>
              <a:t>a. Prove that linear functions grow by equal differences over equal intervals... </a:t>
            </a:r>
          </a:p>
          <a:p>
            <a:pPr eaLnBrk="1" hangingPunct="1"/>
            <a:r>
              <a:rPr lang="en-US" sz="2400" smtClean="0"/>
              <a:t>b. Recognize situations in which one quantity changes at a constant rate per unit interval relative to another....</a:t>
            </a:r>
          </a:p>
          <a:p>
            <a:pPr eaLnBrk="1" hangingPunct="1"/>
            <a:r>
              <a:rPr lang="en-US" sz="2400" b="1" smtClean="0"/>
              <a:t>F-LE 2. Construct linear ... functions, including arithmetic ... sequences, given a graph, a description of a relationship, or two input-output pairs (include reading these from a table).</a:t>
            </a:r>
          </a:p>
          <a:p>
            <a:pPr eaLnBrk="1" hangingPunct="1"/>
            <a:r>
              <a:rPr lang="en-US" sz="2400" b="1" smtClean="0"/>
              <a:t>F-LE 5. Interpret the parameters in a linear ... function in terms of a context.</a:t>
            </a:r>
            <a:endParaRPr lang="en-US" sz="2400" smtClean="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en-US" dirty="0" smtClean="0">
                <a:ea typeface="+mj-ea"/>
                <a:cs typeface="+mj-cs"/>
              </a:rPr>
              <a:t>Common Core Standards for Mathematical Practice (bold standards to be emphasized)</a:t>
            </a:r>
            <a:endParaRPr lang="en-US" dirty="0">
              <a:ea typeface="+mj-ea"/>
              <a:cs typeface="+mj-cs"/>
            </a:endParaRPr>
          </a:p>
        </p:txBody>
      </p:sp>
      <p:sp>
        <p:nvSpPr>
          <p:cNvPr id="44034" name="Footer Placeholder 4"/>
          <p:cNvSpPr>
            <a:spLocks noGrp="1"/>
          </p:cNvSpPr>
          <p:nvPr>
            <p:ph type="ftr" sz="quarter" idx="11"/>
          </p:nvPr>
        </p:nvSpPr>
        <p:spPr bwMode="auto">
          <a:noFill/>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pPr>
            <a:r>
              <a:rPr lang="en-US" smtClean="0">
                <a:ea typeface="MS PGothic" pitchFamily="34" charset="-128"/>
              </a:rPr>
              <a:t>CT Common Core Algebra 1 Unit 4</a:t>
            </a:r>
          </a:p>
        </p:txBody>
      </p:sp>
      <p:sp>
        <p:nvSpPr>
          <p:cNvPr id="3" name="Content Placeholder 2"/>
          <p:cNvSpPr>
            <a:spLocks noGrp="1"/>
          </p:cNvSpPr>
          <p:nvPr>
            <p:ph sz="quarter" idx="1"/>
          </p:nvPr>
        </p:nvSpPr>
        <p:spPr>
          <a:xfrm>
            <a:off x="457200" y="1371600"/>
            <a:ext cx="8229600" cy="4906963"/>
          </a:xfrm>
        </p:spPr>
        <p:txBody>
          <a:bodyPr>
            <a:normAutofit/>
          </a:bodyPr>
          <a:lstStyle/>
          <a:p>
            <a:pPr eaLnBrk="1" hangingPunct="1">
              <a:lnSpc>
                <a:spcPct val="80000"/>
              </a:lnSpc>
            </a:pPr>
            <a:r>
              <a:rPr lang="en-US" sz="2400" i="1" smtClean="0"/>
              <a:t>Mathematical Practices #1 and #3</a:t>
            </a:r>
            <a:r>
              <a:rPr lang="en-US" sz="2400" smtClean="0"/>
              <a:t> </a:t>
            </a:r>
            <a:r>
              <a:rPr lang="en-US" sz="2400" i="1" smtClean="0"/>
              <a:t>describe a classroom environment that encourages thinking mathematically and are critical for quality teaching and learning. Practices in bold are to be emphasized in the unit.</a:t>
            </a:r>
            <a:r>
              <a:rPr lang="en-US" sz="2400" smtClean="0"/>
              <a:t> </a:t>
            </a:r>
          </a:p>
          <a:p>
            <a:pPr eaLnBrk="1" hangingPunct="1">
              <a:lnSpc>
                <a:spcPct val="80000"/>
              </a:lnSpc>
              <a:buFont typeface="Bookman Old Style" pitchFamily="18" charset="0"/>
              <a:buAutoNum type="arabicParenR"/>
            </a:pPr>
            <a:r>
              <a:rPr lang="en-US" sz="2400" smtClean="0"/>
              <a:t>Make sense of problems and persevere in solving them.</a:t>
            </a:r>
          </a:p>
          <a:p>
            <a:pPr eaLnBrk="1" hangingPunct="1">
              <a:lnSpc>
                <a:spcPct val="80000"/>
              </a:lnSpc>
              <a:buFont typeface="Bookman Old Style" pitchFamily="18" charset="0"/>
              <a:buAutoNum type="arabicParenR"/>
            </a:pPr>
            <a:r>
              <a:rPr lang="en-US" sz="2400" smtClean="0"/>
              <a:t>Reason abstractly and quantitatively</a:t>
            </a:r>
          </a:p>
          <a:p>
            <a:pPr eaLnBrk="1" hangingPunct="1">
              <a:lnSpc>
                <a:spcPct val="80000"/>
              </a:lnSpc>
              <a:buFont typeface="Bookman Old Style" pitchFamily="18" charset="0"/>
              <a:buAutoNum type="arabicParenR"/>
            </a:pPr>
            <a:r>
              <a:rPr lang="en-US" sz="2400" smtClean="0"/>
              <a:t>Construct viable arguments and critique the reasoning of others.</a:t>
            </a:r>
          </a:p>
          <a:p>
            <a:pPr eaLnBrk="1" hangingPunct="1">
              <a:lnSpc>
                <a:spcPct val="80000"/>
              </a:lnSpc>
              <a:buFont typeface="Bookman Old Style" pitchFamily="18" charset="0"/>
              <a:buAutoNum type="arabicParenR"/>
            </a:pPr>
            <a:r>
              <a:rPr lang="en-US" sz="2400" b="1" smtClean="0"/>
              <a:t>Model with mathematics.</a:t>
            </a:r>
            <a:endParaRPr lang="en-US" sz="2400" smtClean="0"/>
          </a:p>
          <a:p>
            <a:pPr eaLnBrk="1" hangingPunct="1">
              <a:lnSpc>
                <a:spcPct val="80000"/>
              </a:lnSpc>
              <a:buFont typeface="Bookman Old Style" pitchFamily="18" charset="0"/>
              <a:buAutoNum type="arabicParenR"/>
            </a:pPr>
            <a:r>
              <a:rPr lang="en-US" sz="2400" b="1" smtClean="0"/>
              <a:t>Use appropriate tools strategically.</a:t>
            </a:r>
          </a:p>
          <a:p>
            <a:pPr eaLnBrk="1" hangingPunct="1">
              <a:lnSpc>
                <a:spcPct val="80000"/>
              </a:lnSpc>
              <a:buFont typeface="Bookman Old Style" pitchFamily="18" charset="0"/>
              <a:buAutoNum type="arabicParenR"/>
            </a:pPr>
            <a:r>
              <a:rPr lang="en-US" sz="2400" smtClean="0"/>
              <a:t>Attend to precision.</a:t>
            </a:r>
          </a:p>
          <a:p>
            <a:pPr eaLnBrk="1" hangingPunct="1">
              <a:lnSpc>
                <a:spcPct val="80000"/>
              </a:lnSpc>
              <a:buFont typeface="Bookman Old Style" pitchFamily="18" charset="0"/>
              <a:buAutoNum type="arabicParenR"/>
            </a:pPr>
            <a:r>
              <a:rPr lang="en-US" sz="2400" smtClean="0"/>
              <a:t>Look for and make use of structure.</a:t>
            </a:r>
          </a:p>
          <a:p>
            <a:pPr eaLnBrk="1" hangingPunct="1">
              <a:lnSpc>
                <a:spcPct val="80000"/>
              </a:lnSpc>
              <a:buFont typeface="Bookman Old Style" pitchFamily="18" charset="0"/>
              <a:buAutoNum type="arabicParenR"/>
            </a:pPr>
            <a:r>
              <a:rPr lang="en-US" sz="2400" smtClean="0"/>
              <a:t>Look for and express regularity in repeated reasoning.</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lstStyle/>
          <a:p>
            <a:pPr eaLnBrk="1" hangingPunct="1"/>
            <a:r>
              <a:rPr lang="en-US" smtClean="0"/>
              <a:t>Today</a:t>
            </a:r>
            <a:r>
              <a:rPr lang="en-US" altLang="en-US" smtClean="0"/>
              <a:t>’</a:t>
            </a:r>
            <a:r>
              <a:rPr lang="en-US" smtClean="0"/>
              <a:t>s Agenda</a:t>
            </a:r>
          </a:p>
        </p:txBody>
      </p:sp>
      <p:sp>
        <p:nvSpPr>
          <p:cNvPr id="17410" name="Footer Placeholder 2"/>
          <p:cNvSpPr>
            <a:spLocks noGrp="1"/>
          </p:cNvSpPr>
          <p:nvPr>
            <p:ph type="ftr" sz="quarter" idx="11"/>
          </p:nvPr>
        </p:nvSpPr>
        <p:spPr bwMode="auto">
          <a:noFill/>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pPr>
            <a:r>
              <a:rPr lang="en-US" smtClean="0">
                <a:ea typeface="MS PGothic" pitchFamily="34" charset="-128"/>
              </a:rPr>
              <a:t>CT Common Core Algebra 1 Unit 4</a:t>
            </a:r>
          </a:p>
        </p:txBody>
      </p:sp>
      <p:sp>
        <p:nvSpPr>
          <p:cNvPr id="17411" name="Content Placeholder 4"/>
          <p:cNvSpPr>
            <a:spLocks noGrp="1"/>
          </p:cNvSpPr>
          <p:nvPr>
            <p:ph sz="quarter" idx="1"/>
          </p:nvPr>
        </p:nvSpPr>
        <p:spPr>
          <a:xfrm>
            <a:off x="457200" y="1219200"/>
            <a:ext cx="8229600" cy="4937125"/>
          </a:xfrm>
        </p:spPr>
        <p:txBody>
          <a:bodyPr/>
          <a:lstStyle/>
          <a:p>
            <a:pPr eaLnBrk="1" hangingPunct="1"/>
            <a:r>
              <a:rPr lang="en-US" smtClean="0"/>
              <a:t>Unit 2 Overview (20 minutes)</a:t>
            </a:r>
          </a:p>
          <a:p>
            <a:pPr eaLnBrk="1" hangingPunct="1"/>
            <a:r>
              <a:rPr lang="en-US" smtClean="0"/>
              <a:t>Unit 2 Workshops</a:t>
            </a:r>
          </a:p>
          <a:p>
            <a:pPr lvl="1" eaLnBrk="1" hangingPunct="1"/>
            <a:r>
              <a:rPr lang="en-US" smtClean="0"/>
              <a:t>Investigation 1:  What Makes a Function Linear? (30 minutes)</a:t>
            </a:r>
          </a:p>
          <a:p>
            <a:pPr lvl="1" eaLnBrk="1" hangingPunct="1"/>
            <a:r>
              <a:rPr lang="en-US" smtClean="0"/>
              <a:t>Investigation 3:  Calculating and Interpreting Slope (30 minutes)</a:t>
            </a:r>
          </a:p>
          <a:p>
            <a:pPr lvl="1" eaLnBrk="1" hangingPunct="1"/>
            <a:r>
              <a:rPr lang="en-US" smtClean="0"/>
              <a:t>Break (10 minutes)</a:t>
            </a:r>
          </a:p>
          <a:p>
            <a:pPr lvl="1" eaLnBrk="1" hangingPunct="1"/>
            <a:r>
              <a:rPr lang="en-US" smtClean="0"/>
              <a:t>Investigation 4:  Effects of Changing Parameters in Slope-Intercept Form (30 minutes)</a:t>
            </a:r>
          </a:p>
          <a:p>
            <a:pPr lvl="1" eaLnBrk="1" hangingPunct="1"/>
            <a:r>
              <a:rPr lang="en-US" smtClean="0"/>
              <a:t>Investigation 6:  Point-Slope Form (30 minutes)</a:t>
            </a:r>
          </a:p>
          <a:p>
            <a:pPr eaLnBrk="1" hangingPunct="1"/>
            <a:r>
              <a:rPr lang="en-US" smtClean="0"/>
              <a:t>Assessment (10 minutes)</a:t>
            </a:r>
          </a:p>
          <a:p>
            <a:pPr eaLnBrk="1" hangingPunct="1"/>
            <a:r>
              <a:rPr lang="en-US" smtClean="0"/>
              <a:t>Unit Planning (20 minutes)</a:t>
            </a:r>
          </a:p>
          <a:p>
            <a:pPr eaLnBrk="1" hangingPunct="1"/>
            <a:endParaRPr lang="en-US" smtClean="0"/>
          </a:p>
          <a:p>
            <a:pPr lvl="1" eaLnBrk="1" hangingPunct="1"/>
            <a:endParaRPr lang="en-US"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1"/>
          <p:cNvSpPr>
            <a:spLocks noGrp="1"/>
          </p:cNvSpPr>
          <p:nvPr>
            <p:ph type="title"/>
          </p:nvPr>
        </p:nvSpPr>
        <p:spPr/>
        <p:txBody>
          <a:bodyPr/>
          <a:lstStyle/>
          <a:p>
            <a:pPr eaLnBrk="1" hangingPunct="1"/>
            <a:r>
              <a:rPr lang="en-US" smtClean="0"/>
              <a:t>Assessment Review</a:t>
            </a:r>
          </a:p>
        </p:txBody>
      </p:sp>
      <p:sp>
        <p:nvSpPr>
          <p:cNvPr id="45058" name="Footer Placeholder 2"/>
          <p:cNvSpPr>
            <a:spLocks noGrp="1"/>
          </p:cNvSpPr>
          <p:nvPr>
            <p:ph type="ftr" sz="quarter" idx="11"/>
          </p:nvPr>
        </p:nvSpPr>
        <p:spPr bwMode="auto">
          <a:noFill/>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pPr>
            <a:r>
              <a:rPr lang="en-US" smtClean="0">
                <a:ea typeface="MS PGothic" pitchFamily="34" charset="-128"/>
              </a:rPr>
              <a:t>CT Common Core Algebra 1 Unit 4</a:t>
            </a:r>
          </a:p>
        </p:txBody>
      </p:sp>
      <p:sp>
        <p:nvSpPr>
          <p:cNvPr id="45059" name="Content Placeholder 3"/>
          <p:cNvSpPr>
            <a:spLocks noGrp="1"/>
          </p:cNvSpPr>
          <p:nvPr>
            <p:ph sz="quarter" idx="1"/>
          </p:nvPr>
        </p:nvSpPr>
        <p:spPr>
          <a:xfrm>
            <a:off x="457200" y="1219200"/>
            <a:ext cx="8229600" cy="4937125"/>
          </a:xfrm>
        </p:spPr>
        <p:txBody>
          <a:bodyPr/>
          <a:lstStyle/>
          <a:p>
            <a:pPr eaLnBrk="1" hangingPunct="1"/>
            <a:r>
              <a:rPr lang="en-US" smtClean="0"/>
              <a:t>Mid-Unit Test</a:t>
            </a:r>
          </a:p>
          <a:p>
            <a:pPr eaLnBrk="1" hangingPunct="1"/>
            <a:r>
              <a:rPr lang="en-US" smtClean="0"/>
              <a:t>Performance Task</a:t>
            </a:r>
          </a:p>
          <a:p>
            <a:pPr eaLnBrk="1" hangingPunct="1"/>
            <a:r>
              <a:rPr lang="en-US" smtClean="0"/>
              <a:t>End of Unit Test</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Title 1"/>
          <p:cNvSpPr>
            <a:spLocks noGrp="1"/>
          </p:cNvSpPr>
          <p:nvPr>
            <p:ph type="title"/>
          </p:nvPr>
        </p:nvSpPr>
        <p:spPr/>
        <p:txBody>
          <a:bodyPr/>
          <a:lstStyle/>
          <a:p>
            <a:pPr eaLnBrk="1" hangingPunct="1"/>
            <a:r>
              <a:rPr lang="en-US" smtClean="0"/>
              <a:t>Reflective Questions</a:t>
            </a:r>
          </a:p>
        </p:txBody>
      </p:sp>
      <p:sp>
        <p:nvSpPr>
          <p:cNvPr id="46082" name="Footer Placeholder 4"/>
          <p:cNvSpPr>
            <a:spLocks noGrp="1"/>
          </p:cNvSpPr>
          <p:nvPr>
            <p:ph type="ftr" sz="quarter" idx="11"/>
          </p:nvPr>
        </p:nvSpPr>
        <p:spPr bwMode="auto">
          <a:noFill/>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pPr>
            <a:r>
              <a:rPr lang="en-US" smtClean="0">
                <a:ea typeface="MS PGothic" pitchFamily="34" charset="-128"/>
              </a:rPr>
              <a:t>CT Common Core Algebra 1 Unit 4</a:t>
            </a:r>
          </a:p>
        </p:txBody>
      </p:sp>
      <p:sp>
        <p:nvSpPr>
          <p:cNvPr id="3" name="Content Placeholder 2"/>
          <p:cNvSpPr>
            <a:spLocks noGrp="1"/>
          </p:cNvSpPr>
          <p:nvPr>
            <p:ph sz="quarter" idx="1"/>
          </p:nvPr>
        </p:nvSpPr>
        <p:spPr>
          <a:xfrm>
            <a:off x="457200" y="1219200"/>
            <a:ext cx="8229600" cy="4937125"/>
          </a:xfrm>
        </p:spPr>
        <p:txBody>
          <a:bodyPr>
            <a:normAutofit/>
          </a:bodyPr>
          <a:lstStyle/>
          <a:p>
            <a:pPr marL="274320" indent="-274320" eaLnBrk="1" fontAlgn="auto" hangingPunct="1">
              <a:spcAft>
                <a:spcPts val="0"/>
              </a:spcAft>
              <a:buFont typeface="Wingdings 3"/>
              <a:buChar char=""/>
              <a:defRPr/>
            </a:pPr>
            <a:r>
              <a:rPr lang="en-US" dirty="0" smtClean="0">
                <a:ea typeface="+mn-ea"/>
                <a:cs typeface="+mn-cs"/>
              </a:rPr>
              <a:t>In what ways can Unit 4 instruction be differentiated to support learners with different ability levels and learning styles?</a:t>
            </a:r>
          </a:p>
          <a:p>
            <a:pPr marL="274320" indent="-274320" eaLnBrk="1" fontAlgn="auto" hangingPunct="1">
              <a:spcAft>
                <a:spcPts val="0"/>
              </a:spcAft>
              <a:buFont typeface="Wingdings 3"/>
              <a:buChar char=""/>
              <a:defRPr/>
            </a:pPr>
            <a:r>
              <a:rPr lang="en-US" dirty="0" smtClean="0">
                <a:ea typeface="+mn-ea"/>
                <a:cs typeface="+mn-cs"/>
              </a:rPr>
              <a:t>How can group work be incorporated into Unit 4 activities?</a:t>
            </a:r>
          </a:p>
          <a:p>
            <a:pPr marL="274320" indent="-274320" eaLnBrk="1" fontAlgn="auto" hangingPunct="1">
              <a:spcAft>
                <a:spcPts val="0"/>
              </a:spcAft>
              <a:buFont typeface="Wingdings 3"/>
              <a:buChar char=""/>
              <a:defRPr/>
            </a:pPr>
            <a:r>
              <a:rPr lang="en-US" dirty="0" smtClean="0">
                <a:ea typeface="+mn-ea"/>
                <a:cs typeface="+mn-cs"/>
              </a:rPr>
              <a:t>How do Unit 4 activities foster the Common Core Standards for Mathematical Practice?</a:t>
            </a:r>
          </a:p>
          <a:p>
            <a:pPr marL="0" indent="0" eaLnBrk="1" fontAlgn="auto" hangingPunct="1">
              <a:spcAft>
                <a:spcPts val="0"/>
              </a:spcAft>
              <a:buFont typeface="Wingdings 3"/>
              <a:buNone/>
              <a:defRPr/>
            </a:pPr>
            <a:endParaRPr lang="en-US" dirty="0">
              <a:ea typeface="+mn-ea"/>
              <a:cs typeface="+mn-cs"/>
            </a:endParaRPr>
          </a:p>
          <a:p>
            <a:pPr marL="0" indent="0" eaLnBrk="1" fontAlgn="auto" hangingPunct="1">
              <a:spcAft>
                <a:spcPts val="0"/>
              </a:spcAft>
              <a:buFont typeface="Wingdings 3"/>
              <a:buNone/>
              <a:defRPr/>
            </a:pPr>
            <a:endParaRPr lang="en-US" dirty="0">
              <a:ea typeface="+mn-ea"/>
              <a:cs typeface="+mn-cs"/>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Title 1"/>
          <p:cNvSpPr>
            <a:spLocks noGrp="1"/>
          </p:cNvSpPr>
          <p:nvPr>
            <p:ph type="title"/>
          </p:nvPr>
        </p:nvSpPr>
        <p:spPr/>
        <p:txBody>
          <a:bodyPr/>
          <a:lstStyle/>
          <a:p>
            <a:pPr eaLnBrk="1" hangingPunct="1"/>
            <a:r>
              <a:rPr lang="en-US" smtClean="0"/>
              <a:t>Unit Planning</a:t>
            </a:r>
          </a:p>
        </p:txBody>
      </p:sp>
      <p:sp>
        <p:nvSpPr>
          <p:cNvPr id="54274" name="Content Placeholder 2"/>
          <p:cNvSpPr>
            <a:spLocks noGrp="1"/>
          </p:cNvSpPr>
          <p:nvPr>
            <p:ph sz="quarter" idx="1"/>
          </p:nvPr>
        </p:nvSpPr>
        <p:spPr>
          <a:xfrm>
            <a:off x="457200" y="1219200"/>
            <a:ext cx="8229600" cy="4937125"/>
          </a:xfrm>
        </p:spPr>
        <p:txBody>
          <a:bodyPr/>
          <a:lstStyle/>
          <a:p>
            <a:pPr eaLnBrk="1" hangingPunct="1"/>
            <a:r>
              <a:rPr lang="en-US" smtClean="0"/>
              <a:t>Discuss how to use the Assessments, the Unit plan and the Investigation Overviews to begin planning a unit.</a:t>
            </a:r>
          </a:p>
        </p:txBody>
      </p:sp>
      <p:sp>
        <p:nvSpPr>
          <p:cNvPr id="4" name="Footer Placeholder 3"/>
          <p:cNvSpPr>
            <a:spLocks noGrp="1"/>
          </p:cNvSpPr>
          <p:nvPr>
            <p:ph type="ftr" sz="quarter" idx="11"/>
          </p:nvPr>
        </p:nvSpPr>
        <p:spPr/>
        <p:txBody>
          <a:bodyPr/>
          <a:lstStyle/>
          <a:p>
            <a:pPr>
              <a:defRPr/>
            </a:pPr>
            <a:r>
              <a:rPr lang="en-US" smtClean="0"/>
              <a:t>CT Common Core Algebra 1 Unit 4</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itle 1"/>
          <p:cNvSpPr>
            <a:spLocks noGrp="1"/>
          </p:cNvSpPr>
          <p:nvPr>
            <p:ph type="title"/>
          </p:nvPr>
        </p:nvSpPr>
        <p:spPr/>
        <p:txBody>
          <a:bodyPr/>
          <a:lstStyle/>
          <a:p>
            <a:pPr eaLnBrk="1" hangingPunct="1"/>
            <a:r>
              <a:rPr lang="en-US" smtClean="0"/>
              <a:t>Unit Content</a:t>
            </a:r>
          </a:p>
        </p:txBody>
      </p:sp>
      <p:sp>
        <p:nvSpPr>
          <p:cNvPr id="18434" name="Footer Placeholder 4"/>
          <p:cNvSpPr>
            <a:spLocks noGrp="1"/>
          </p:cNvSpPr>
          <p:nvPr>
            <p:ph type="ftr" sz="quarter" idx="11"/>
          </p:nvPr>
        </p:nvSpPr>
        <p:spPr bwMode="auto">
          <a:noFill/>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pPr>
            <a:r>
              <a:rPr lang="en-US" smtClean="0">
                <a:ea typeface="MS PGothic" pitchFamily="34" charset="-128"/>
              </a:rPr>
              <a:t>CT Common Core Algebra 1 Unit 4</a:t>
            </a:r>
          </a:p>
        </p:txBody>
      </p:sp>
      <p:sp>
        <p:nvSpPr>
          <p:cNvPr id="3" name="Content Placeholder 2"/>
          <p:cNvSpPr>
            <a:spLocks noGrp="1"/>
          </p:cNvSpPr>
          <p:nvPr>
            <p:ph sz="quarter" idx="1"/>
          </p:nvPr>
        </p:nvSpPr>
        <p:spPr>
          <a:xfrm>
            <a:off x="457200" y="1219200"/>
            <a:ext cx="8229600" cy="4937125"/>
          </a:xfrm>
        </p:spPr>
        <p:txBody>
          <a:bodyPr>
            <a:normAutofit/>
          </a:bodyPr>
          <a:lstStyle/>
          <a:p>
            <a:pPr eaLnBrk="1" hangingPunct="1"/>
            <a:r>
              <a:rPr lang="en-US" smtClean="0"/>
              <a:t>Investigation 1: What Makes a Function Linear? (2 days)</a:t>
            </a:r>
          </a:p>
          <a:p>
            <a:pPr eaLnBrk="1" hangingPunct="1"/>
            <a:r>
              <a:rPr lang="en-US" smtClean="0"/>
              <a:t>Investigation 2: Recognizing Linear Functions from Words, Tables and Graphs (4 days including quiz on Investigations 1 and 2) </a:t>
            </a:r>
          </a:p>
          <a:p>
            <a:pPr eaLnBrk="1" hangingPunct="1"/>
            <a:r>
              <a:rPr lang="en-US" smtClean="0"/>
              <a:t>Investigation 3: Calculating and Interpreting the Slope </a:t>
            </a:r>
          </a:p>
          <a:p>
            <a:pPr eaLnBrk="1" hangingPunct="1">
              <a:buFont typeface="Wingdings 3" pitchFamily="18" charset="2"/>
              <a:buNone/>
            </a:pPr>
            <a:r>
              <a:rPr lang="en-US" smtClean="0"/>
              <a:t>   (3 – 4 days)</a:t>
            </a:r>
          </a:p>
          <a:p>
            <a:pPr eaLnBrk="1" hangingPunct="1"/>
            <a:r>
              <a:rPr lang="en-US" smtClean="0"/>
              <a:t>Investigation 4: Effects of Changing Parameters of an Equation in Slope-Intercept Form (3 – 4 days)</a:t>
            </a:r>
          </a:p>
          <a:p>
            <a:pPr eaLnBrk="1" hangingPunct="1"/>
            <a:r>
              <a:rPr lang="en-US" smtClean="0"/>
              <a:t>Mid-Unit Test (2 days including review)</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pPr eaLnBrk="1" hangingPunct="1"/>
            <a:r>
              <a:rPr lang="en-US" smtClean="0"/>
              <a:t>Unit Contents (continued)</a:t>
            </a:r>
          </a:p>
        </p:txBody>
      </p:sp>
      <p:sp>
        <p:nvSpPr>
          <p:cNvPr id="19458" name="Footer Placeholder 2"/>
          <p:cNvSpPr>
            <a:spLocks noGrp="1"/>
          </p:cNvSpPr>
          <p:nvPr>
            <p:ph type="ftr" sz="quarter" idx="11"/>
          </p:nvPr>
        </p:nvSpPr>
        <p:spPr bwMode="auto">
          <a:noFill/>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pPr>
            <a:r>
              <a:rPr lang="en-US" smtClean="0">
                <a:ea typeface="MS PGothic" pitchFamily="34" charset="-128"/>
              </a:rPr>
              <a:t>CT Common Core Algebra 1 Unit 4</a:t>
            </a:r>
          </a:p>
        </p:txBody>
      </p:sp>
      <p:sp>
        <p:nvSpPr>
          <p:cNvPr id="19459" name="Content Placeholder 4"/>
          <p:cNvSpPr>
            <a:spLocks noGrp="1"/>
          </p:cNvSpPr>
          <p:nvPr>
            <p:ph sz="quarter" idx="1"/>
          </p:nvPr>
        </p:nvSpPr>
        <p:spPr>
          <a:xfrm>
            <a:off x="457200" y="1219200"/>
            <a:ext cx="8229600" cy="4937125"/>
          </a:xfrm>
        </p:spPr>
        <p:txBody>
          <a:bodyPr/>
          <a:lstStyle/>
          <a:p>
            <a:pPr eaLnBrk="1" hangingPunct="1"/>
            <a:r>
              <a:rPr lang="en-US" smtClean="0"/>
              <a:t>Investigation 5: Forms of Linear Equation: Slope-Intercept and Standard (3 – 4 days)</a:t>
            </a:r>
          </a:p>
          <a:p>
            <a:pPr eaLnBrk="1" hangingPunct="1"/>
            <a:r>
              <a:rPr lang="en-US" smtClean="0"/>
              <a:t>Investigation 6: The Point-Slope Form of Linear Equations (3 – 4 days)</a:t>
            </a:r>
          </a:p>
          <a:p>
            <a:pPr eaLnBrk="1" hangingPunct="1"/>
            <a:r>
              <a:rPr lang="en-US" smtClean="0"/>
              <a:t>Performance Task: Linear Models (2 days)</a:t>
            </a:r>
          </a:p>
          <a:p>
            <a:pPr eaLnBrk="1" hangingPunct="1"/>
            <a:r>
              <a:rPr lang="en-US" smtClean="0"/>
              <a:t>End of Unit Test (2 days including review)</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p:nvPr>
        </p:nvSpPr>
        <p:spPr/>
        <p:txBody>
          <a:bodyPr/>
          <a:lstStyle/>
          <a:p>
            <a:pPr eaLnBrk="1" hangingPunct="1"/>
            <a:r>
              <a:rPr lang="en-US" smtClean="0"/>
              <a:t>What Students Need to Know</a:t>
            </a:r>
          </a:p>
        </p:txBody>
      </p:sp>
      <p:sp>
        <p:nvSpPr>
          <p:cNvPr id="20482" name="Footer Placeholder 4"/>
          <p:cNvSpPr>
            <a:spLocks noGrp="1"/>
          </p:cNvSpPr>
          <p:nvPr>
            <p:ph type="ftr" sz="quarter" idx="11"/>
          </p:nvPr>
        </p:nvSpPr>
        <p:spPr bwMode="auto">
          <a:noFill/>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pPr>
            <a:r>
              <a:rPr lang="en-US" smtClean="0">
                <a:ea typeface="MS PGothic" pitchFamily="34" charset="-128"/>
              </a:rPr>
              <a:t>CT Common Core Algebra 1 Unit 4</a:t>
            </a:r>
          </a:p>
        </p:txBody>
      </p:sp>
      <p:sp>
        <p:nvSpPr>
          <p:cNvPr id="20483" name="Content Placeholder 2"/>
          <p:cNvSpPr>
            <a:spLocks noGrp="1"/>
          </p:cNvSpPr>
          <p:nvPr>
            <p:ph sz="quarter" idx="1"/>
          </p:nvPr>
        </p:nvSpPr>
        <p:spPr>
          <a:xfrm>
            <a:off x="457200" y="1219200"/>
            <a:ext cx="8229600" cy="4937125"/>
          </a:xfrm>
        </p:spPr>
        <p:txBody>
          <a:bodyPr/>
          <a:lstStyle/>
          <a:p>
            <a:pPr eaLnBrk="1" hangingPunct="1"/>
            <a:r>
              <a:rPr lang="en-US" smtClean="0"/>
              <a:t>Constant rate of change </a:t>
            </a:r>
          </a:p>
          <a:p>
            <a:pPr eaLnBrk="1" hangingPunct="1"/>
            <a:r>
              <a:rPr lang="en-US" smtClean="0"/>
              <a:t>Slope</a:t>
            </a:r>
          </a:p>
          <a:p>
            <a:pPr eaLnBrk="1" hangingPunct="1"/>
            <a:r>
              <a:rPr lang="en-US" i="1" smtClean="0">
                <a:latin typeface="Times New Roman" pitchFamily="18" charset="0"/>
                <a:cs typeface="Times New Roman" pitchFamily="18" charset="0"/>
              </a:rPr>
              <a:t>x</a:t>
            </a:r>
            <a:r>
              <a:rPr lang="en-US" smtClean="0"/>
              <a:t> and </a:t>
            </a:r>
            <a:r>
              <a:rPr lang="en-US" i="1" smtClean="0">
                <a:latin typeface="Times New Roman" pitchFamily="18" charset="0"/>
                <a:cs typeface="Times New Roman" pitchFamily="18" charset="0"/>
              </a:rPr>
              <a:t>y</a:t>
            </a:r>
            <a:r>
              <a:rPr lang="en-US" smtClean="0"/>
              <a:t> intercepts</a:t>
            </a:r>
          </a:p>
          <a:p>
            <a:pPr eaLnBrk="1" hangingPunct="1"/>
            <a:r>
              <a:rPr lang="en-US" smtClean="0"/>
              <a:t>Slope-intercept form</a:t>
            </a:r>
          </a:p>
          <a:p>
            <a:pPr eaLnBrk="1" hangingPunct="1"/>
            <a:r>
              <a:rPr lang="en-US" smtClean="0"/>
              <a:t>Standard form</a:t>
            </a:r>
          </a:p>
          <a:p>
            <a:pPr eaLnBrk="1" hangingPunct="1"/>
            <a:r>
              <a:rPr lang="en-US" smtClean="0"/>
              <a:t>Point-slope form </a:t>
            </a:r>
          </a:p>
          <a:p>
            <a:pPr eaLnBrk="1" hangingPunct="1"/>
            <a:endParaRPr lang="en-US"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1"/>
          <p:cNvSpPr>
            <a:spLocks noGrp="1"/>
          </p:cNvSpPr>
          <p:nvPr>
            <p:ph type="title"/>
          </p:nvPr>
        </p:nvSpPr>
        <p:spPr/>
        <p:txBody>
          <a:bodyPr/>
          <a:lstStyle/>
          <a:p>
            <a:pPr eaLnBrk="1" hangingPunct="1"/>
            <a:r>
              <a:rPr lang="en-US" smtClean="0"/>
              <a:t>What Students Need to Be Able to Do</a:t>
            </a:r>
          </a:p>
        </p:txBody>
      </p:sp>
      <p:sp>
        <p:nvSpPr>
          <p:cNvPr id="21506" name="Footer Placeholder 4"/>
          <p:cNvSpPr>
            <a:spLocks noGrp="1"/>
          </p:cNvSpPr>
          <p:nvPr>
            <p:ph type="ftr" sz="quarter" idx="11"/>
          </p:nvPr>
        </p:nvSpPr>
        <p:spPr bwMode="auto">
          <a:noFill/>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pPr>
            <a:r>
              <a:rPr lang="en-US" smtClean="0">
                <a:ea typeface="MS PGothic" pitchFamily="34" charset="-128"/>
              </a:rPr>
              <a:t>CT Common Core Algebra 1 Unit 4</a:t>
            </a:r>
          </a:p>
        </p:txBody>
      </p:sp>
      <p:sp>
        <p:nvSpPr>
          <p:cNvPr id="3" name="Content Placeholder 2"/>
          <p:cNvSpPr>
            <a:spLocks noGrp="1"/>
          </p:cNvSpPr>
          <p:nvPr>
            <p:ph sz="quarter" idx="1"/>
          </p:nvPr>
        </p:nvSpPr>
        <p:spPr>
          <a:xfrm>
            <a:off x="457200" y="1219200"/>
            <a:ext cx="8229600" cy="4937125"/>
          </a:xfrm>
        </p:spPr>
        <p:txBody>
          <a:bodyPr>
            <a:normAutofit/>
          </a:bodyPr>
          <a:lstStyle/>
          <a:p>
            <a:pPr marL="274320" indent="-274320" eaLnBrk="1" fontAlgn="auto" hangingPunct="1">
              <a:spcAft>
                <a:spcPts val="0"/>
              </a:spcAft>
              <a:buFont typeface="Wingdings 3"/>
              <a:buChar char=""/>
              <a:defRPr/>
            </a:pPr>
            <a:r>
              <a:rPr lang="en-US" dirty="0" smtClean="0">
                <a:ea typeface="+mn-ea"/>
                <a:cs typeface="+mn-cs"/>
              </a:rPr>
              <a:t>Determine </a:t>
            </a:r>
            <a:r>
              <a:rPr lang="en-US" dirty="0">
                <a:ea typeface="+mn-ea"/>
                <a:cs typeface="+mn-cs"/>
              </a:rPr>
              <a:t>if a </a:t>
            </a:r>
            <a:r>
              <a:rPr lang="en-US" dirty="0" smtClean="0">
                <a:ea typeface="+mn-ea"/>
                <a:cs typeface="+mn-cs"/>
              </a:rPr>
              <a:t>function is linear from words, tables, equations and graphs.</a:t>
            </a:r>
          </a:p>
          <a:p>
            <a:pPr marL="274320" indent="-274320" eaLnBrk="1" fontAlgn="auto" hangingPunct="1">
              <a:spcAft>
                <a:spcPts val="0"/>
              </a:spcAft>
              <a:buFont typeface="Wingdings 3"/>
              <a:buChar char=""/>
              <a:defRPr/>
            </a:pPr>
            <a:r>
              <a:rPr lang="en-US" dirty="0" smtClean="0">
                <a:ea typeface="+mn-ea"/>
                <a:cs typeface="+mn-cs"/>
              </a:rPr>
              <a:t>Determine the slope of linear functions represented in words, equations, tables and graphs.</a:t>
            </a:r>
          </a:p>
          <a:p>
            <a:pPr marL="274320" indent="-274320" eaLnBrk="1" fontAlgn="auto" hangingPunct="1">
              <a:spcAft>
                <a:spcPts val="0"/>
              </a:spcAft>
              <a:buFont typeface="Wingdings 3"/>
              <a:buChar char=""/>
              <a:defRPr/>
            </a:pPr>
            <a:r>
              <a:rPr lang="en-US" dirty="0" smtClean="0">
                <a:ea typeface="+mn-ea"/>
                <a:cs typeface="+mn-cs"/>
              </a:rPr>
              <a:t>Given a linear equation in any of four representations- algebraic, graphical, tabular or verbal - write it in any of the other three. </a:t>
            </a:r>
          </a:p>
          <a:p>
            <a:pPr marL="274320" indent="-274320" eaLnBrk="1" fontAlgn="auto" hangingPunct="1">
              <a:spcAft>
                <a:spcPts val="0"/>
              </a:spcAft>
              <a:buFont typeface="Wingdings 3"/>
              <a:buChar char=""/>
              <a:defRPr/>
            </a:pPr>
            <a:r>
              <a:rPr lang="en-US" dirty="0" smtClean="0">
                <a:ea typeface="+mn-ea"/>
                <a:cs typeface="+mn-cs"/>
              </a:rPr>
              <a:t>Transform equations of lines to either slope intercept or standard form.</a:t>
            </a:r>
          </a:p>
          <a:p>
            <a:pPr marL="274320" indent="-274320" eaLnBrk="1" fontAlgn="auto" hangingPunct="1">
              <a:spcAft>
                <a:spcPts val="0"/>
              </a:spcAft>
              <a:buFont typeface="Wingdings 3"/>
              <a:buChar char=""/>
              <a:defRPr/>
            </a:pPr>
            <a:r>
              <a:rPr lang="en-US" dirty="0" smtClean="0">
                <a:ea typeface="+mn-ea"/>
                <a:cs typeface="+mn-cs"/>
              </a:rPr>
              <a:t>Use linear functions to model and analyze real world situations and solve practical problems.</a:t>
            </a:r>
          </a:p>
          <a:p>
            <a:pPr marL="274320" indent="-274320" eaLnBrk="1" fontAlgn="auto" hangingPunct="1">
              <a:spcAft>
                <a:spcPts val="0"/>
              </a:spcAft>
              <a:buFont typeface="Wingdings 3"/>
              <a:buChar char=""/>
              <a:defRPr/>
            </a:pPr>
            <a:endParaRPr lang="en-US" dirty="0" smtClean="0">
              <a:ea typeface="+mn-ea"/>
              <a:cs typeface="+mn-cs"/>
            </a:endParaRPr>
          </a:p>
          <a:p>
            <a:pPr marL="274320" indent="-274320" eaLnBrk="1" fontAlgn="auto" hangingPunct="1">
              <a:spcAft>
                <a:spcPts val="0"/>
              </a:spcAft>
              <a:buFont typeface="Wingdings 3"/>
              <a:buChar char=""/>
              <a:defRPr/>
            </a:pPr>
            <a:endParaRPr lang="en-US" dirty="0" smtClean="0">
              <a:ea typeface="+mn-ea"/>
              <a:cs typeface="+mn-cs"/>
            </a:endParaRPr>
          </a:p>
          <a:p>
            <a:pPr marL="274320" indent="-274320" eaLnBrk="1" fontAlgn="auto" hangingPunct="1">
              <a:spcAft>
                <a:spcPts val="0"/>
              </a:spcAft>
              <a:buFont typeface="Wingdings 3"/>
              <a:buChar char=""/>
              <a:defRPr/>
            </a:pPr>
            <a:endParaRPr lang="en-US" dirty="0">
              <a:ea typeface="+mn-ea"/>
              <a:cs typeface="+mn-cs"/>
            </a:endParaRPr>
          </a:p>
          <a:p>
            <a:pPr marL="274320" indent="-274320" eaLnBrk="1" fontAlgn="auto" hangingPunct="1">
              <a:spcAft>
                <a:spcPts val="0"/>
              </a:spcAft>
              <a:buFont typeface="Wingdings 3"/>
              <a:buChar char=""/>
              <a:defRPr/>
            </a:pPr>
            <a:endParaRPr lang="en-US" dirty="0">
              <a:ea typeface="+mn-ea"/>
              <a:cs typeface="+mn-cs"/>
            </a:endParaRPr>
          </a:p>
          <a:p>
            <a:pPr marL="0" indent="0" eaLnBrk="1" fontAlgn="auto" hangingPunct="1">
              <a:spcAft>
                <a:spcPts val="0"/>
              </a:spcAft>
              <a:buFont typeface="Wingdings 3"/>
              <a:buNone/>
              <a:defRPr/>
            </a:pPr>
            <a:endParaRPr lang="en-US" dirty="0">
              <a:ea typeface="+mn-ea"/>
              <a:cs typeface="+mn-cs"/>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1066800"/>
          </a:xfrm>
        </p:spPr>
        <p:txBody>
          <a:bodyPr>
            <a:normAutofit fontScale="90000"/>
          </a:bodyPr>
          <a:lstStyle/>
          <a:p>
            <a:pPr eaLnBrk="1" fontAlgn="auto" hangingPunct="1">
              <a:spcAft>
                <a:spcPts val="0"/>
              </a:spcAft>
              <a:defRPr/>
            </a:pPr>
            <a:r>
              <a:rPr lang="en-US" dirty="0" smtClean="0">
                <a:ea typeface="+mj-ea"/>
                <a:cs typeface="+mj-cs"/>
              </a:rPr>
              <a:t>Investigation 1: What Makes  a Function Linear? (2 days)</a:t>
            </a:r>
            <a:endParaRPr lang="en-US" dirty="0">
              <a:ea typeface="+mj-ea"/>
              <a:cs typeface="+mj-cs"/>
            </a:endParaRPr>
          </a:p>
        </p:txBody>
      </p:sp>
      <p:sp>
        <p:nvSpPr>
          <p:cNvPr id="22530" name="Footer Placeholder 4"/>
          <p:cNvSpPr>
            <a:spLocks noGrp="1"/>
          </p:cNvSpPr>
          <p:nvPr>
            <p:ph type="ftr" sz="quarter" idx="11"/>
          </p:nvPr>
        </p:nvSpPr>
        <p:spPr bwMode="auto">
          <a:noFill/>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pPr>
            <a:r>
              <a:rPr lang="en-US" smtClean="0">
                <a:ea typeface="MS PGothic" pitchFamily="34" charset="-128"/>
              </a:rPr>
              <a:t>CT Common Core Algebra 1 Unit 4</a:t>
            </a:r>
          </a:p>
        </p:txBody>
      </p:sp>
      <p:sp>
        <p:nvSpPr>
          <p:cNvPr id="3" name="Content Placeholder 2"/>
          <p:cNvSpPr>
            <a:spLocks noGrp="1"/>
          </p:cNvSpPr>
          <p:nvPr>
            <p:ph sz="quarter" idx="1"/>
          </p:nvPr>
        </p:nvSpPr>
        <p:spPr>
          <a:xfrm>
            <a:off x="457200" y="1295400"/>
            <a:ext cx="8229600" cy="4327525"/>
          </a:xfrm>
        </p:spPr>
        <p:txBody>
          <a:bodyPr>
            <a:normAutofit/>
          </a:bodyPr>
          <a:lstStyle/>
          <a:p>
            <a:pPr marL="0" indent="0" eaLnBrk="1" hangingPunct="1">
              <a:buFont typeface="Wingdings 3" pitchFamily="18" charset="2"/>
              <a:buNone/>
            </a:pPr>
            <a:r>
              <a:rPr lang="en-US" smtClean="0"/>
              <a:t>Students:</a:t>
            </a:r>
          </a:p>
          <a:p>
            <a:pPr marL="0" indent="0" eaLnBrk="1" hangingPunct="1"/>
            <a:r>
              <a:rPr lang="en-US" smtClean="0"/>
              <a:t>Distinguish between linear and non-linear functions in the context of distance-time graphs using a motion detector.</a:t>
            </a:r>
          </a:p>
          <a:p>
            <a:pPr marL="0" indent="0" eaLnBrk="1" hangingPunct="1"/>
            <a:r>
              <a:rPr lang="en-US" smtClean="0"/>
              <a:t>Discover that a constant rate of change , or </a:t>
            </a:r>
            <a:r>
              <a:rPr lang="en-US" altLang="en-US" smtClean="0"/>
              <a:t>“</a:t>
            </a:r>
            <a:r>
              <a:rPr lang="en-US" smtClean="0"/>
              <a:t>walking steadily</a:t>
            </a:r>
            <a:r>
              <a:rPr lang="en-US" altLang="en-US" smtClean="0"/>
              <a:t>”</a:t>
            </a:r>
            <a:r>
              <a:rPr lang="en-US" smtClean="0"/>
              <a:t>, creates straight-line graphs; slowing down and speeding up create concave graphs.</a:t>
            </a:r>
          </a:p>
          <a:p>
            <a:pPr marL="0" indent="0" eaLnBrk="1" hangingPunct="1"/>
            <a:r>
              <a:rPr lang="en-US" smtClean="0"/>
              <a:t>Discover the effect that the magnitude, direction and starting place of their walk has on the graph of the distance-time function.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371600"/>
          </a:xfrm>
        </p:spPr>
        <p:txBody>
          <a:bodyPr>
            <a:normAutofit fontScale="90000"/>
          </a:bodyPr>
          <a:lstStyle/>
          <a:p>
            <a:pPr eaLnBrk="1" fontAlgn="auto" hangingPunct="1">
              <a:spcAft>
                <a:spcPts val="0"/>
              </a:spcAft>
              <a:defRPr/>
            </a:pPr>
            <a:r>
              <a:rPr lang="en-US" dirty="0" smtClean="0">
                <a:ea typeface="+mj-ea"/>
                <a:cs typeface="+mj-cs"/>
              </a:rPr>
              <a:t>Investigation 2: Recognizing Linear Functions from Words, Tables and Graphs</a:t>
            </a:r>
            <a:br>
              <a:rPr lang="en-US" dirty="0" smtClean="0">
                <a:ea typeface="+mj-ea"/>
                <a:cs typeface="+mj-cs"/>
              </a:rPr>
            </a:br>
            <a:r>
              <a:rPr lang="en-US" dirty="0" smtClean="0">
                <a:ea typeface="+mj-ea"/>
                <a:cs typeface="+mj-cs"/>
              </a:rPr>
              <a:t>(3 days)</a:t>
            </a:r>
            <a:endParaRPr lang="en-US" dirty="0">
              <a:ea typeface="+mj-ea"/>
              <a:cs typeface="+mj-cs"/>
            </a:endParaRPr>
          </a:p>
        </p:txBody>
      </p:sp>
      <p:sp>
        <p:nvSpPr>
          <p:cNvPr id="23554" name="Footer Placeholder 4"/>
          <p:cNvSpPr>
            <a:spLocks noGrp="1"/>
          </p:cNvSpPr>
          <p:nvPr>
            <p:ph type="ftr" sz="quarter" idx="11"/>
          </p:nvPr>
        </p:nvSpPr>
        <p:spPr bwMode="auto">
          <a:noFill/>
          <a:ln>
            <a:miter lim="800000"/>
            <a:headEnd/>
            <a:tailEnd/>
          </a:ln>
        </p:spPr>
        <p:txBody>
          <a:bodyPr wrap="square" lIns="91440" tIns="45720" rIns="91440" bIns="45720" numCol="1" anchor="t" anchorCtr="0" compatLnSpc="1">
            <a:prstTxWarp prst="textNoShape">
              <a:avLst/>
            </a:prstTxWarp>
          </a:bodyPr>
          <a:lstStyle/>
          <a:p>
            <a:pPr fontAlgn="base">
              <a:spcBef>
                <a:spcPct val="0"/>
              </a:spcBef>
              <a:spcAft>
                <a:spcPct val="0"/>
              </a:spcAft>
            </a:pPr>
            <a:r>
              <a:rPr lang="en-US" smtClean="0">
                <a:ea typeface="MS PGothic" pitchFamily="34" charset="-128"/>
              </a:rPr>
              <a:t>CT Common Core Algebra 1 Unit 4</a:t>
            </a:r>
          </a:p>
        </p:txBody>
      </p:sp>
      <p:sp>
        <p:nvSpPr>
          <p:cNvPr id="3" name="Content Placeholder 2"/>
          <p:cNvSpPr>
            <a:spLocks noGrp="1"/>
          </p:cNvSpPr>
          <p:nvPr>
            <p:ph sz="quarter" idx="1"/>
          </p:nvPr>
        </p:nvSpPr>
        <p:spPr>
          <a:xfrm>
            <a:off x="457200" y="1828800"/>
            <a:ext cx="8229600" cy="4327525"/>
          </a:xfrm>
        </p:spPr>
        <p:txBody>
          <a:bodyPr>
            <a:normAutofit/>
          </a:bodyPr>
          <a:lstStyle/>
          <a:p>
            <a:pPr marL="0" indent="0" eaLnBrk="1" hangingPunct="1">
              <a:buFont typeface="Wingdings 3" pitchFamily="18" charset="2"/>
              <a:buNone/>
            </a:pPr>
            <a:r>
              <a:rPr lang="en-US" smtClean="0"/>
              <a:t>Students: </a:t>
            </a:r>
          </a:p>
          <a:p>
            <a:pPr marL="0" indent="0" eaLnBrk="1" hangingPunct="1"/>
            <a:r>
              <a:rPr lang="en-US" smtClean="0"/>
              <a:t>Represent linear functions in verbal, tabular and graphical forms for real world contexts and situations.</a:t>
            </a:r>
          </a:p>
          <a:p>
            <a:pPr marL="0" indent="0" eaLnBrk="1" hangingPunct="1"/>
            <a:r>
              <a:rPr lang="en-US" smtClean="0"/>
              <a:t>Learn to recognize constant additive change – and, thereby, linear functions - in verbal, tabular and graphical forms of a function.</a:t>
            </a:r>
          </a:p>
          <a:p>
            <a:pPr marL="0" indent="0" eaLnBrk="1" hangingPunct="1"/>
            <a:r>
              <a:rPr lang="en-US" smtClean="0"/>
              <a:t>Connect real world contexts connect the mathematics.</a:t>
            </a:r>
          </a:p>
          <a:p>
            <a:pPr marL="0" indent="0" eaLnBrk="1" hangingPunct="1">
              <a:buFont typeface="Wingdings 3" pitchFamily="18" charset="2"/>
              <a:buNone/>
            </a:pPr>
            <a:endParaRPr lang="en-US" smtClean="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gin">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themeOverride>
</file>

<file path=ppt/theme/themeOverride2.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Origin</Template>
  <TotalTime>1264</TotalTime>
  <Words>2418</Words>
  <Application>Microsoft Office PowerPoint</Application>
  <PresentationFormat>On-screen Show (4:3)</PresentationFormat>
  <Paragraphs>220</Paragraphs>
  <Slides>32</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32</vt:i4>
      </vt:variant>
    </vt:vector>
  </HeadingPairs>
  <TitlesOfParts>
    <vt:vector size="42" baseType="lpstr">
      <vt:lpstr>Gill Sans MT</vt:lpstr>
      <vt:lpstr>MS PGothic</vt:lpstr>
      <vt:lpstr>Arial</vt:lpstr>
      <vt:lpstr>Bookman Old Style</vt:lpstr>
      <vt:lpstr>Wingdings 3</vt:lpstr>
      <vt:lpstr>Wingdings</vt:lpstr>
      <vt:lpstr>Calibri</vt:lpstr>
      <vt:lpstr>Times New Roman</vt:lpstr>
      <vt:lpstr>Copperplate Gothic Light</vt:lpstr>
      <vt:lpstr>Origin</vt:lpstr>
      <vt:lpstr>Unit 4  Linear Functions 5 - 6 Weeks</vt:lpstr>
      <vt:lpstr>Today’s Presenters</vt:lpstr>
      <vt:lpstr>Today’s Agenda</vt:lpstr>
      <vt:lpstr>Unit Content</vt:lpstr>
      <vt:lpstr>Unit Contents (continued)</vt:lpstr>
      <vt:lpstr>What Students Need to Know</vt:lpstr>
      <vt:lpstr>What Students Need to Be Able to Do</vt:lpstr>
      <vt:lpstr>Investigation 1: What Makes  a Function Linear? (2 days)</vt:lpstr>
      <vt:lpstr>Investigation 2: Recognizing Linear Functions from Words, Tables and Graphs (3 days)</vt:lpstr>
      <vt:lpstr>Quiz on Investigations 1 and 2 (1 Day)</vt:lpstr>
      <vt:lpstr>Investigation 3: Calculating and Interpreting Slope (3 – 4 days)</vt:lpstr>
      <vt:lpstr>Investigation 3: Calculating and Interpreting Slope – continued (3 – 4 days)</vt:lpstr>
      <vt:lpstr>Investigation 4: Changing Parameters (3 – 4 days) </vt:lpstr>
      <vt:lpstr>Mid-Unit Review and Test (2 days)</vt:lpstr>
      <vt:lpstr>Investigation 5: Forms of Linear Equations (3 – 4 days)</vt:lpstr>
      <vt:lpstr>Investigation 6: Point Slope Form of Linear Equations (3 – 4 days)</vt:lpstr>
      <vt:lpstr>Investigation 6: Point Slope Form of Linear Equations (continued) (3 – 4 days)</vt:lpstr>
      <vt:lpstr>Performance Task: State of the States (2 days)</vt:lpstr>
      <vt:lpstr>End-Unit Review and Test  (2 days)</vt:lpstr>
      <vt:lpstr>Investigation Exploration</vt:lpstr>
      <vt:lpstr>Assessment Plan</vt:lpstr>
      <vt:lpstr>Assessment Plan</vt:lpstr>
      <vt:lpstr>Assessment Plan</vt:lpstr>
      <vt:lpstr>Assessment Plan</vt:lpstr>
      <vt:lpstr>Assessment Plan</vt:lpstr>
      <vt:lpstr>Assessment Plan</vt:lpstr>
      <vt:lpstr>Common Core Content Standards (priority standard are in bold)</vt:lpstr>
      <vt:lpstr>Common Core Content Standards (priority standard are in bold)</vt:lpstr>
      <vt:lpstr>Common Core Standards for Mathematical Practice (bold standards to be emphasized)</vt:lpstr>
      <vt:lpstr>Assessment Review</vt:lpstr>
      <vt:lpstr>Reflective Questions</vt:lpstr>
      <vt:lpstr>Unit Planning</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1</dc:title>
  <dc:creator>Jenn</dc:creator>
  <cp:lastModifiedBy>Admin</cp:lastModifiedBy>
  <cp:revision>84</cp:revision>
  <dcterms:created xsi:type="dcterms:W3CDTF">2012-05-31T00:52:14Z</dcterms:created>
  <dcterms:modified xsi:type="dcterms:W3CDTF">2014-02-14T18:58:34Z</dcterms:modified>
</cp:coreProperties>
</file>